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9"/>
  </p:notesMasterIdLst>
  <p:handoutMasterIdLst>
    <p:handoutMasterId r:id="rId60"/>
  </p:handoutMasterIdLst>
  <p:sldIdLst>
    <p:sldId id="974" r:id="rId12"/>
    <p:sldId id="1406" r:id="rId13"/>
    <p:sldId id="1278" r:id="rId14"/>
    <p:sldId id="1399" r:id="rId15"/>
    <p:sldId id="1448" r:id="rId16"/>
    <p:sldId id="1454" r:id="rId17"/>
    <p:sldId id="1455" r:id="rId18"/>
    <p:sldId id="1447" r:id="rId19"/>
    <p:sldId id="1451" r:id="rId20"/>
    <p:sldId id="1403" r:id="rId21"/>
    <p:sldId id="1402" r:id="rId22"/>
    <p:sldId id="1404" r:id="rId23"/>
    <p:sldId id="1408" r:id="rId24"/>
    <p:sldId id="1409" r:id="rId25"/>
    <p:sldId id="1410" r:id="rId26"/>
    <p:sldId id="1411" r:id="rId27"/>
    <p:sldId id="1412" r:id="rId28"/>
    <p:sldId id="1413" r:id="rId29"/>
    <p:sldId id="1414" r:id="rId30"/>
    <p:sldId id="1415" r:id="rId31"/>
    <p:sldId id="1416" r:id="rId32"/>
    <p:sldId id="1417" r:id="rId33"/>
    <p:sldId id="1418" r:id="rId34"/>
    <p:sldId id="1419" r:id="rId35"/>
    <p:sldId id="1405" r:id="rId36"/>
    <p:sldId id="1291" r:id="rId37"/>
    <p:sldId id="1420" r:id="rId38"/>
    <p:sldId id="1450" r:id="rId39"/>
    <p:sldId id="1456" r:id="rId40"/>
    <p:sldId id="1457" r:id="rId41"/>
    <p:sldId id="1452" r:id="rId42"/>
    <p:sldId id="1453" r:id="rId43"/>
    <p:sldId id="1449" r:id="rId44"/>
    <p:sldId id="1423" r:id="rId45"/>
    <p:sldId id="1425" r:id="rId46"/>
    <p:sldId id="1444" r:id="rId47"/>
    <p:sldId id="1431" r:id="rId48"/>
    <p:sldId id="1432" r:id="rId49"/>
    <p:sldId id="1434" r:id="rId50"/>
    <p:sldId id="1435" r:id="rId51"/>
    <p:sldId id="1436" r:id="rId52"/>
    <p:sldId id="1446" r:id="rId53"/>
    <p:sldId id="1437" r:id="rId54"/>
    <p:sldId id="1445" r:id="rId55"/>
    <p:sldId id="1438" r:id="rId56"/>
    <p:sldId id="1439" r:id="rId57"/>
    <p:sldId id="1441" r:id="rId58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>
            <p14:sldId id="1278"/>
            <p14:sldId id="1399"/>
            <p14:sldId id="1448"/>
            <p14:sldId id="1454"/>
            <p14:sldId id="1455"/>
            <p14:sldId id="1447"/>
            <p14:sldId id="1451"/>
            <p14:sldId id="1403"/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MO" id="{BB345D4E-F3D6-4CDA-9F24-4A83500C9569}">
          <p14:sldIdLst>
            <p14:sldId id="1420"/>
            <p14:sldId id="1450"/>
            <p14:sldId id="1456"/>
            <p14:sldId id="1457"/>
            <p14:sldId id="1452"/>
            <p14:sldId id="1453"/>
            <p14:sldId id="1449"/>
            <p14:sldId id="142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0C99C"/>
    <a:srgbClr val="99CCFF"/>
    <a:srgbClr val="FFCCCC"/>
    <a:srgbClr val="0000FF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31" d="100"/>
          <a:sy n="131" d="100"/>
        </p:scale>
        <p:origin x="618" y="114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5" Type="http://schemas.openxmlformats.org/officeDocument/2006/relationships/slideMaster" Target="slideMasters/slideMaster5.xml"/><Relationship Id="rId61" Type="http://schemas.openxmlformats.org/officeDocument/2006/relationships/commentAuthors" Target="commentAuthor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12월 8일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12월 8일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12월 8일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2023-12-08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usselct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hyperlink" Target="https://mrusselct.megastudy.net/intro/2024/first/index.asp" TargetMode="External"/><Relationship Id="rId7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russelct.megastudy.net/intro/2024/first/index.asp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센텀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정규반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1.2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3" y="4149080"/>
            <a:ext cx="2340234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2022-11-23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2023-12-05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181" y="4869160"/>
            <a:ext cx="2390696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</a:t>
            </a:r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강희경</a:t>
            </a: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13140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 학원 후기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45AEF31-7019-4F9D-9E83-72C038CF43D9}"/>
              </a:ext>
            </a:extLst>
          </p:cNvPr>
          <p:cNvSpPr/>
          <p:nvPr/>
        </p:nvSpPr>
        <p:spPr>
          <a:xfrm>
            <a:off x="704850" y="2505289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232FFD9-D2E0-41AA-82A0-418FA21EBCE6}"/>
              </a:ext>
            </a:extLst>
          </p:cNvPr>
          <p:cNvSpPr/>
          <p:nvPr/>
        </p:nvSpPr>
        <p:spPr>
          <a:xfrm>
            <a:off x="719639" y="3520427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“나에게 정말 필요한 수업만 들을 수 있다는 점이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선택한 이유입니다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9D97576-51AA-4D86-90B5-E2C00F047D3E}"/>
              </a:ext>
            </a:extLst>
          </p:cNvPr>
          <p:cNvSpPr/>
          <p:nvPr/>
        </p:nvSpPr>
        <p:spPr>
          <a:xfrm>
            <a:off x="706499" y="258526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E71F963-B962-4B18-92CA-838EB43DC9F1}"/>
              </a:ext>
            </a:extLst>
          </p:cNvPr>
          <p:cNvSpPr/>
          <p:nvPr/>
        </p:nvSpPr>
        <p:spPr>
          <a:xfrm>
            <a:off x="713939" y="3904570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저는 국어를 정말 어려워했습니다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국어 공부 비중을 높여야 했는데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센텀학원에서는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내가 가장 필요한 공부만 할 수 있어서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약점을 완벽하게 보완할 수 있던 재수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생활이였습니다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E44B7A6-0162-4ADA-93B6-5405625B7A86}"/>
              </a:ext>
            </a:extLst>
          </p:cNvPr>
          <p:cNvSpPr/>
          <p:nvPr/>
        </p:nvSpPr>
        <p:spPr>
          <a:xfrm>
            <a:off x="1712181" y="2979134"/>
            <a:ext cx="1108331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293.0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2022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271.0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B7BBD6D-3C63-4DFB-AEE4-547F46EA3D0B}"/>
              </a:ext>
            </a:extLst>
          </p:cNvPr>
          <p:cNvSpPr/>
          <p:nvPr/>
        </p:nvSpPr>
        <p:spPr bwMode="auto">
          <a:xfrm>
            <a:off x="2861196" y="3063856"/>
            <a:ext cx="288000" cy="288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7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71E0E2D-1203-4F86-A52F-9D1FE8EBFF00}"/>
              </a:ext>
            </a:extLst>
          </p:cNvPr>
          <p:cNvSpPr/>
          <p:nvPr/>
        </p:nvSpPr>
        <p:spPr>
          <a:xfrm>
            <a:off x="4045963" y="2505289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4D13024-DEA7-4DF6-98BF-D857D79239F3}"/>
              </a:ext>
            </a:extLst>
          </p:cNvPr>
          <p:cNvSpPr/>
          <p:nvPr/>
        </p:nvSpPr>
        <p:spPr>
          <a:xfrm>
            <a:off x="4060752" y="3520427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＂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시설은 물론 면학분위기 등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곳이야말로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가장 완벽한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선택이였습니다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1935D73-5C21-43BA-90F4-15C7FC50B08C}"/>
              </a:ext>
            </a:extLst>
          </p:cNvPr>
          <p:cNvSpPr/>
          <p:nvPr/>
        </p:nvSpPr>
        <p:spPr>
          <a:xfrm>
            <a:off x="4047612" y="258526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동덕여자대학교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임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2D08590-045B-44E7-A64A-35F0678029C3}"/>
              </a:ext>
            </a:extLst>
          </p:cNvPr>
          <p:cNvSpPr/>
          <p:nvPr/>
        </p:nvSpPr>
        <p:spPr>
          <a:xfrm>
            <a:off x="4055052" y="3904570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넓어 모의고사 시험지를 올려놔도 자리가 부족하지 않아서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분위기는 물론 다른 스트레스 안 받도록 세심한 배려가 작은 거 하나하나에서 확실히 보여 만족했습니다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AFE149E-B86F-41B8-9FDC-02994ECA718B}"/>
              </a:ext>
            </a:extLst>
          </p:cNvPr>
          <p:cNvSpPr/>
          <p:nvPr/>
        </p:nvSpPr>
        <p:spPr>
          <a:xfrm>
            <a:off x="5053294" y="2979134"/>
            <a:ext cx="1108331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290.5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2022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267.0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A69B769-557E-4E3E-8FFE-79A44E2A3FAF}"/>
              </a:ext>
            </a:extLst>
          </p:cNvPr>
          <p:cNvSpPr/>
          <p:nvPr/>
        </p:nvSpPr>
        <p:spPr bwMode="auto">
          <a:xfrm>
            <a:off x="6202309" y="3063856"/>
            <a:ext cx="288000" cy="288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7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8D30610-FF79-4454-BF16-8199CC5B909D}"/>
              </a:ext>
            </a:extLst>
          </p:cNvPr>
          <p:cNvSpPr/>
          <p:nvPr/>
        </p:nvSpPr>
        <p:spPr>
          <a:xfrm>
            <a:off x="704850" y="4689368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1C55E8-E38D-4EC3-9CEB-F54F75AA0374}"/>
              </a:ext>
            </a:extLst>
          </p:cNvPr>
          <p:cNvSpPr/>
          <p:nvPr/>
        </p:nvSpPr>
        <p:spPr>
          <a:xfrm>
            <a:off x="719639" y="570450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가장 높은 성적대의 학생들이 모여 있는 곳이라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C66705-FB5F-45C8-9636-662EF02506EB}"/>
              </a:ext>
            </a:extLst>
          </p:cNvPr>
          <p:cNvSpPr/>
          <p:nvPr/>
        </p:nvSpPr>
        <p:spPr>
          <a:xfrm>
            <a:off x="706499" y="476934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숙명여자대학교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장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AD5F23C-FFDC-4DDA-B744-522EA9ABB4BC}"/>
              </a:ext>
            </a:extLst>
          </p:cNvPr>
          <p:cNvSpPr/>
          <p:nvPr/>
        </p:nvSpPr>
        <p:spPr>
          <a:xfrm>
            <a:off x="713939" y="6088649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평소 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센텀학원에는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높은 성적대의 학생들이 많다는 걸 알고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공부할 때 실시간으로 자극을 받고자 선택했는데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탁 트인 책상 구조 덕분에 언제나 자극을 받아 한시도 흐트러짐 없이 공부할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DF738B8-2279-483C-B0E1-3ACC54D3B123}"/>
              </a:ext>
            </a:extLst>
          </p:cNvPr>
          <p:cNvSpPr/>
          <p:nvPr/>
        </p:nvSpPr>
        <p:spPr>
          <a:xfrm>
            <a:off x="1712181" y="5163213"/>
            <a:ext cx="1108331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286.5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2022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242.0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D21B6D2-778B-4D03-9A67-AA90D48F48E2}"/>
              </a:ext>
            </a:extLst>
          </p:cNvPr>
          <p:cNvSpPr/>
          <p:nvPr/>
        </p:nvSpPr>
        <p:spPr bwMode="auto">
          <a:xfrm>
            <a:off x="2861196" y="5247935"/>
            <a:ext cx="288000" cy="288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44.5</a:t>
            </a: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7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75BCC47-0E53-4EA9-B78C-208F5410210E}"/>
              </a:ext>
            </a:extLst>
          </p:cNvPr>
          <p:cNvSpPr/>
          <p:nvPr/>
        </p:nvSpPr>
        <p:spPr>
          <a:xfrm>
            <a:off x="4045963" y="4689368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8890A-7DC9-44E9-A4D5-23D660908FA7}"/>
              </a:ext>
            </a:extLst>
          </p:cNvPr>
          <p:cNvSpPr/>
          <p:nvPr/>
        </p:nvSpPr>
        <p:spPr>
          <a:xfrm>
            <a:off x="4060752" y="570450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44E26FA-86DD-4050-9F34-A8BE3EDAFA21}"/>
              </a:ext>
            </a:extLst>
          </p:cNvPr>
          <p:cNvSpPr/>
          <p:nvPr/>
        </p:nvSpPr>
        <p:spPr>
          <a:xfrm>
            <a:off x="4047612" y="476934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전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D79404-18F1-4199-B377-9A49EBF9A316}"/>
              </a:ext>
            </a:extLst>
          </p:cNvPr>
          <p:cNvSpPr/>
          <p:nvPr/>
        </p:nvSpPr>
        <p:spPr>
          <a:xfrm>
            <a:off x="4055052" y="6088649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가장 큰 장점은 공부를 효율적으로 하게끔 확실한 관리를 해주신 담임 선생님인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게다가 수시로 공부에 방해되는 요소들을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해결해주신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담임선생님께 감사하고 전하고 싶습니다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CBBDF4E-6CE2-4AD3-AD61-A983D76503D1}"/>
              </a:ext>
            </a:extLst>
          </p:cNvPr>
          <p:cNvSpPr/>
          <p:nvPr/>
        </p:nvSpPr>
        <p:spPr>
          <a:xfrm>
            <a:off x="5053294" y="5163213"/>
            <a:ext cx="1108331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283.5.0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2022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235.0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A8C9EB9-4350-4CE3-A904-08AB4DEAA2CD}"/>
              </a:ext>
            </a:extLst>
          </p:cNvPr>
          <p:cNvSpPr/>
          <p:nvPr/>
        </p:nvSpPr>
        <p:spPr bwMode="auto">
          <a:xfrm>
            <a:off x="6202309" y="5247935"/>
            <a:ext cx="288000" cy="288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48.5</a:t>
            </a: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7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EC85128-8248-43E8-AFEC-8432A58F3784}"/>
              </a:ext>
            </a:extLst>
          </p:cNvPr>
          <p:cNvSpPr/>
          <p:nvPr/>
        </p:nvSpPr>
        <p:spPr>
          <a:xfrm>
            <a:off x="704850" y="402411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78E33A-16B1-4F6E-B61F-FDB650E52A80}"/>
              </a:ext>
            </a:extLst>
          </p:cNvPr>
          <p:cNvSpPr/>
          <p:nvPr/>
        </p:nvSpPr>
        <p:spPr>
          <a:xfrm>
            <a:off x="719639" y="141754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친구들과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열심히하려는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친구들이 많아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만큼은 정말 만족했습니다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CD583E4-DC01-449E-99D0-9D653D5762E3}"/>
              </a:ext>
            </a:extLst>
          </p:cNvPr>
          <p:cNvSpPr/>
          <p:nvPr/>
        </p:nvSpPr>
        <p:spPr>
          <a:xfrm>
            <a:off x="706499" y="48238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52B78C-832F-4061-B3B0-18C96AE30066}"/>
              </a:ext>
            </a:extLst>
          </p:cNvPr>
          <p:cNvSpPr/>
          <p:nvPr/>
        </p:nvSpPr>
        <p:spPr>
          <a:xfrm>
            <a:off x="713939" y="1801692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게다가 자극을 받을 수 있는 개방형 구조도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집중이 잘 안되는 날에는 주변에서 열심히 집중하는 친구들을 보며 스스로 다독이며 공부하기도 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나름 만족한 결과가 나온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792DBF7-DDB3-47C1-8631-4ECF42B84A84}"/>
              </a:ext>
            </a:extLst>
          </p:cNvPr>
          <p:cNvSpPr/>
          <p:nvPr/>
        </p:nvSpPr>
        <p:spPr>
          <a:xfrm>
            <a:off x="1712181" y="876256"/>
            <a:ext cx="1108331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297.0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2022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274.0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397F20F-DD10-44D3-8A99-9186A8285B03}"/>
              </a:ext>
            </a:extLst>
          </p:cNvPr>
          <p:cNvSpPr/>
          <p:nvPr/>
        </p:nvSpPr>
        <p:spPr bwMode="auto">
          <a:xfrm>
            <a:off x="2861196" y="960978"/>
            <a:ext cx="288000" cy="288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7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6973C92-2291-4D86-B2F0-01CA611C98CC}"/>
              </a:ext>
            </a:extLst>
          </p:cNvPr>
          <p:cNvSpPr/>
          <p:nvPr/>
        </p:nvSpPr>
        <p:spPr>
          <a:xfrm>
            <a:off x="4045963" y="402411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455AEB9-D6E0-4A30-9CFE-59E36D85260D}"/>
              </a:ext>
            </a:extLst>
          </p:cNvPr>
          <p:cNvSpPr/>
          <p:nvPr/>
        </p:nvSpPr>
        <p:spPr>
          <a:xfrm>
            <a:off x="4060752" y="141754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능동적으로 공부하기에는 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센텀학원의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자습전용관이 제격입니다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13B26BA-B888-4ACF-8A10-D12B27C1B1BC}"/>
              </a:ext>
            </a:extLst>
          </p:cNvPr>
          <p:cNvSpPr/>
          <p:nvPr/>
        </p:nvSpPr>
        <p:spPr>
          <a:xfrm>
            <a:off x="4047612" y="48238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영남대학교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40EBA9D-E12E-4073-83D4-1905CDA27A22}"/>
              </a:ext>
            </a:extLst>
          </p:cNvPr>
          <p:cNvSpPr/>
          <p:nvPr/>
        </p:nvSpPr>
        <p:spPr>
          <a:xfrm>
            <a:off x="4055052" y="1801692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저는 자습을 선호하는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선택적으로 수업을 들음으로써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제대로 확보할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그때그때 지금 필요한 학습을 충분한 시간에 할 수 있다는 점이 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77B8EDB-F614-4D03-BD04-D463B526855D}"/>
              </a:ext>
            </a:extLst>
          </p:cNvPr>
          <p:cNvSpPr/>
          <p:nvPr/>
        </p:nvSpPr>
        <p:spPr>
          <a:xfrm>
            <a:off x="5053294" y="876256"/>
            <a:ext cx="1108331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295.5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2022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236.0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2EF5B-7BE3-4EB5-A8A7-4138807F12FD}"/>
              </a:ext>
            </a:extLst>
          </p:cNvPr>
          <p:cNvSpPr/>
          <p:nvPr/>
        </p:nvSpPr>
        <p:spPr bwMode="auto">
          <a:xfrm>
            <a:off x="6202309" y="960978"/>
            <a:ext cx="288000" cy="288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  </a:t>
            </a:r>
            <a:endParaRPr lang="en-US" altLang="ko-KR" sz="7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125" name="화살표: 오른쪽으로 구부러짐 124">
            <a:extLst>
              <a:ext uri="{FF2B5EF4-FFF2-40B4-BE49-F238E27FC236}">
                <a16:creationId xmlns:a16="http://schemas.microsoft.com/office/drawing/2014/main" id="{8646AD0F-7EDF-4F2B-83BF-8D5EEB9D2155}"/>
              </a:ext>
            </a:extLst>
          </p:cNvPr>
          <p:cNvSpPr/>
          <p:nvPr/>
        </p:nvSpPr>
        <p:spPr bwMode="auto">
          <a:xfrm rot="11713850">
            <a:off x="2612980" y="96334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6" name="화살표: 오른쪽으로 구부러짐 195">
            <a:extLst>
              <a:ext uri="{FF2B5EF4-FFF2-40B4-BE49-F238E27FC236}">
                <a16:creationId xmlns:a16="http://schemas.microsoft.com/office/drawing/2014/main" id="{A13A1C65-6C49-494E-9B6A-085497B39C73}"/>
              </a:ext>
            </a:extLst>
          </p:cNvPr>
          <p:cNvSpPr/>
          <p:nvPr/>
        </p:nvSpPr>
        <p:spPr bwMode="auto">
          <a:xfrm rot="11713850">
            <a:off x="5940478" y="96334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화살표: 오른쪽으로 구부러짐 196">
            <a:extLst>
              <a:ext uri="{FF2B5EF4-FFF2-40B4-BE49-F238E27FC236}">
                <a16:creationId xmlns:a16="http://schemas.microsoft.com/office/drawing/2014/main" id="{4E62C33D-A761-49FB-8E43-0395E3C82D4B}"/>
              </a:ext>
            </a:extLst>
          </p:cNvPr>
          <p:cNvSpPr/>
          <p:nvPr/>
        </p:nvSpPr>
        <p:spPr bwMode="auto">
          <a:xfrm rot="11713850">
            <a:off x="2612980" y="306913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화살표: 오른쪽으로 구부러짐 197">
            <a:extLst>
              <a:ext uri="{FF2B5EF4-FFF2-40B4-BE49-F238E27FC236}">
                <a16:creationId xmlns:a16="http://schemas.microsoft.com/office/drawing/2014/main" id="{96BD6B00-1954-4FEF-A842-CB80605EB4CC}"/>
              </a:ext>
            </a:extLst>
          </p:cNvPr>
          <p:cNvSpPr/>
          <p:nvPr/>
        </p:nvSpPr>
        <p:spPr bwMode="auto">
          <a:xfrm rot="11713850">
            <a:off x="5940478" y="306913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화살표: 오른쪽으로 구부러짐 198">
            <a:extLst>
              <a:ext uri="{FF2B5EF4-FFF2-40B4-BE49-F238E27FC236}">
                <a16:creationId xmlns:a16="http://schemas.microsoft.com/office/drawing/2014/main" id="{86047F7D-E87B-419D-8220-F96ADFD1E14A}"/>
              </a:ext>
            </a:extLst>
          </p:cNvPr>
          <p:cNvSpPr/>
          <p:nvPr/>
        </p:nvSpPr>
        <p:spPr bwMode="auto">
          <a:xfrm rot="11713850">
            <a:off x="2612980" y="525321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0" name="화살표: 오른쪽으로 구부러짐 199">
            <a:extLst>
              <a:ext uri="{FF2B5EF4-FFF2-40B4-BE49-F238E27FC236}">
                <a16:creationId xmlns:a16="http://schemas.microsoft.com/office/drawing/2014/main" id="{B30B5526-53BD-49B5-892D-9B8C354CD981}"/>
              </a:ext>
            </a:extLst>
          </p:cNvPr>
          <p:cNvSpPr/>
          <p:nvPr/>
        </p:nvSpPr>
        <p:spPr bwMode="auto">
          <a:xfrm rot="11713850">
            <a:off x="5940478" y="525321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EE2360A-15FA-415A-81C4-A28D934A6743}"/>
              </a:ext>
            </a:extLst>
          </p:cNvPr>
          <p:cNvSpPr/>
          <p:nvPr/>
        </p:nvSpPr>
        <p:spPr>
          <a:xfrm>
            <a:off x="704849" y="406007"/>
            <a:ext cx="6639428" cy="6335361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29716A0-76F3-4986-878C-F2304A4FF351}"/>
              </a:ext>
            </a:extLst>
          </p:cNvPr>
          <p:cNvSpPr/>
          <p:nvPr/>
        </p:nvSpPr>
        <p:spPr>
          <a:xfrm>
            <a:off x="632698" y="3298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</a:t>
            </a:r>
            <a:r>
              <a:rPr lang="ko-KR" altLang="en-US" sz="1600" b="1" spc="-100" dirty="0" err="1">
                <a:latin typeface="+mn-ea"/>
                <a:ea typeface="+mn-ea"/>
              </a:rPr>
              <a:t>센텀에서</a:t>
            </a:r>
            <a:r>
              <a:rPr lang="ko-KR" altLang="en-US" sz="1600" b="1" spc="-100" dirty="0">
                <a:latin typeface="+mn-ea"/>
                <a:ea typeface="+mn-ea"/>
              </a:rPr>
              <a:t>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</a:t>
            </a:r>
            <a:r>
              <a:rPr lang="ko-KR" altLang="en-US" sz="1600" b="1" spc="-100" dirty="0" err="1">
                <a:latin typeface="+mn-ea"/>
                <a:ea typeface="+mn-ea"/>
              </a:rPr>
              <a:t>센텀만의</a:t>
            </a:r>
            <a:r>
              <a:rPr lang="ko-KR" altLang="en-US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92196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2997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센텀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센텀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871870" y="1362681"/>
            <a:ext cx="904886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833098" y="12805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760843" y="1670701"/>
            <a:ext cx="973967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722072" y="15885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832196"/>
              </p:ext>
            </p:extLst>
          </p:nvPr>
        </p:nvGraphicFramePr>
        <p:xfrm>
          <a:off x="8104412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센텀학원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769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10~13p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90054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F2C55BD-7DE0-48E3-AA77-9E1F670CD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9" b="12980"/>
          <a:stretch/>
        </p:blipFill>
        <p:spPr>
          <a:xfrm>
            <a:off x="709649" y="1859751"/>
            <a:ext cx="6403591" cy="31350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777902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p8.jpg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E83E0-A647-4592-9229-FD298B53A092}"/>
              </a:ext>
            </a:extLst>
          </p:cNvPr>
          <p:cNvSpPr/>
          <p:nvPr/>
        </p:nvSpPr>
        <p:spPr>
          <a:xfrm>
            <a:off x="6262110" y="18079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CF7112-0D33-43C6-8D86-6657267D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 t="24058" r="3269" b="27232"/>
          <a:stretch/>
        </p:blipFill>
        <p:spPr>
          <a:xfrm>
            <a:off x="828234" y="1900982"/>
            <a:ext cx="6187894" cy="3036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99291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문구는 유지하되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이미지는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센텀학원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자체 이미지로 교체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p9_1.jpg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p9_2.jpg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p9_3.jpg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식당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  <a:r>
              <a:rPr lang="ko-KR" altLang="en-US" sz="1200" spc="-150" dirty="0">
                <a:latin typeface="+mn-ea"/>
                <a:ea typeface="+mn-ea"/>
              </a:rPr>
              <a:t>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925346" y="17683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8C4EF4-C36F-4BAB-A85E-4E7725785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00" y="4291227"/>
            <a:ext cx="2400000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E43A35-5982-465B-8FF4-A05CD26A5A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0" y="4291226"/>
            <a:ext cx="24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4E1EE7-626D-4894-B169-C3C28FB1C8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00" y="4291227"/>
            <a:ext cx="2400000" cy="180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9E9253-7705-4DA6-B435-5AC755FE99EF}"/>
              </a:ext>
            </a:extLst>
          </p:cNvPr>
          <p:cNvSpPr/>
          <p:nvPr/>
        </p:nvSpPr>
        <p:spPr>
          <a:xfrm>
            <a:off x="1352999" y="4291227"/>
            <a:ext cx="7195733" cy="1799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14ABC-D65F-4A83-9397-3BBDBEFBFE8C}"/>
              </a:ext>
            </a:extLst>
          </p:cNvPr>
          <p:cNvSpPr/>
          <p:nvPr/>
        </p:nvSpPr>
        <p:spPr>
          <a:xfrm>
            <a:off x="5890107" y="183349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1B9C65-4C9D-42F6-B616-9B17B4316B40}"/>
              </a:ext>
            </a:extLst>
          </p:cNvPr>
          <p:cNvCxnSpPr/>
          <p:nvPr/>
        </p:nvCxnSpPr>
        <p:spPr bwMode="auto">
          <a:xfrm>
            <a:off x="6681192" y="1984884"/>
            <a:ext cx="0" cy="2547785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27183"/>
              </p:ext>
            </p:extLst>
          </p:nvPr>
        </p:nvGraphicFramePr>
        <p:xfrm>
          <a:off x="8104412" y="211913"/>
          <a:ext cx="1800000" cy="137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재수생 우선선발반 페이지에 적용된 시간표 기준으로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각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교시별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시작시간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종료시간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자습시간 수정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아래 표 참조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*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재수생우선선발반 페이지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/>
                        </a:rPr>
                        <a:t>https://russelct.megastudy.net/intro/2024/first/index.asp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삭제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19524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E16CBD-6A3C-4A69-B753-57F7C2114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" t="25708" r="2019" b="13015"/>
          <a:stretch/>
        </p:blipFill>
        <p:spPr>
          <a:xfrm>
            <a:off x="1144231" y="1502668"/>
            <a:ext cx="5669871" cy="392334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924141" y="151549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C2EF9C-D83A-4F34-B5ED-E70FCB706429}"/>
              </a:ext>
            </a:extLst>
          </p:cNvPr>
          <p:cNvSpPr/>
          <p:nvPr/>
        </p:nvSpPr>
        <p:spPr>
          <a:xfrm>
            <a:off x="4690166" y="5234506"/>
            <a:ext cx="2123936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FA429F-1025-4440-8EF5-D7EA4AB22D15}"/>
              </a:ext>
            </a:extLst>
          </p:cNvPr>
          <p:cNvSpPr/>
          <p:nvPr/>
        </p:nvSpPr>
        <p:spPr>
          <a:xfrm>
            <a:off x="4618015" y="5135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8FEFBE-D714-4651-A5D4-FE4D609C7802}"/>
              </a:ext>
            </a:extLst>
          </p:cNvPr>
          <p:cNvSpPr/>
          <p:nvPr/>
        </p:nvSpPr>
        <p:spPr>
          <a:xfrm>
            <a:off x="1776220" y="1572509"/>
            <a:ext cx="2367439" cy="3512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1696556" y="15003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A17D787-4C5E-4A64-922B-5D77129C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46511"/>
              </p:ext>
            </p:extLst>
          </p:nvPr>
        </p:nvGraphicFramePr>
        <p:xfrm>
          <a:off x="7736605" y="1774725"/>
          <a:ext cx="2096036" cy="330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4009">
                  <a:extLst>
                    <a:ext uri="{9D8B030D-6E8A-4147-A177-3AD203B41FA5}">
                      <a16:colId xmlns:a16="http://schemas.microsoft.com/office/drawing/2014/main" val="4225124195"/>
                    </a:ext>
                  </a:extLst>
                </a:gridCol>
                <a:gridCol w="524009">
                  <a:extLst>
                    <a:ext uri="{9D8B030D-6E8A-4147-A177-3AD203B41FA5}">
                      <a16:colId xmlns:a16="http://schemas.microsoft.com/office/drawing/2014/main" val="1739913929"/>
                    </a:ext>
                  </a:extLst>
                </a:gridCol>
                <a:gridCol w="524009">
                  <a:extLst>
                    <a:ext uri="{9D8B030D-6E8A-4147-A177-3AD203B41FA5}">
                      <a16:colId xmlns:a16="http://schemas.microsoft.com/office/drawing/2014/main" val="252863451"/>
                    </a:ext>
                  </a:extLst>
                </a:gridCol>
                <a:gridCol w="524009">
                  <a:extLst>
                    <a:ext uri="{9D8B030D-6E8A-4147-A177-3AD203B41FA5}">
                      <a16:colId xmlns:a16="http://schemas.microsoft.com/office/drawing/2014/main" val="3891587486"/>
                    </a:ext>
                  </a:extLst>
                </a:gridCol>
              </a:tblGrid>
              <a:tr h="236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07:00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07:50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457523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08:00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09:00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810231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09:20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10:40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23187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11:00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12:30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30534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점심식사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12:30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01:30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43876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01:30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02:40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70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42727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03:00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04:10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70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5851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04:30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05:30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80270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저녁식사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05:30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06:30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80989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06:30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08:10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23612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08:30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10:00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47359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귀가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10:00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10:10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482745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10:10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11:00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090310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교시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PM 11:00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AM 12:00</a:t>
                      </a:r>
                      <a:endParaRPr lang="ko-KR" altLang="en-US" sz="600" spc="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spc="0" baseline="0" dirty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spc="0" baseline="0" dirty="0"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919172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3FECDAB-0801-4636-BFFB-1A2250F6A09E}"/>
              </a:ext>
            </a:extLst>
          </p:cNvPr>
          <p:cNvCxnSpPr/>
          <p:nvPr/>
        </p:nvCxnSpPr>
        <p:spPr bwMode="auto">
          <a:xfrm>
            <a:off x="4143659" y="2924944"/>
            <a:ext cx="3592946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150666-1511-438E-A1EC-D98C8665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8" y="1582212"/>
            <a:ext cx="6867295" cy="3608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1520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삭제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0052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593494" y="15209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6B3248-3A21-44C9-8904-E189FE6E77E2}"/>
              </a:ext>
            </a:extLst>
          </p:cNvPr>
          <p:cNvSpPr/>
          <p:nvPr/>
        </p:nvSpPr>
        <p:spPr bwMode="auto">
          <a:xfrm>
            <a:off x="5961111" y="4917840"/>
            <a:ext cx="1446367" cy="2497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B9D793-38C7-425B-969B-2500591AD950}"/>
              </a:ext>
            </a:extLst>
          </p:cNvPr>
          <p:cNvSpPr/>
          <p:nvPr/>
        </p:nvSpPr>
        <p:spPr>
          <a:xfrm>
            <a:off x="5922340" y="48357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FE8C4C-B732-4E7C-986D-99ADB304AB18}"/>
              </a:ext>
            </a:extLst>
          </p:cNvPr>
          <p:cNvSpPr/>
          <p:nvPr/>
        </p:nvSpPr>
        <p:spPr>
          <a:xfrm>
            <a:off x="6405853" y="1593957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220741"/>
              </p:ext>
            </p:extLst>
          </p:nvPr>
        </p:nvGraphicFramePr>
        <p:xfrm>
          <a:off x="8104412" y="211913"/>
          <a:ext cx="1800000" cy="4186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46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강사노출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박석준 박수빈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심찬우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유민 정은주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권동우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김도형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바른찬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손우혁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손원재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류동원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홍태호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김지영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문재원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위대영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한세훈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사회문화 이민기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정성재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한국지리 홍민수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황진섭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물리 신승환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지구과학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함석진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화학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생명과학 이석준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인문논술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최우석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https://russelct.megastudy.net/russel/campus_common/russel_danka/russel_danka_new.asp?idx=1487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해당 영역 클릭 시 </a:t>
                      </a:r>
                      <a:r>
                        <a:rPr lang="en-US" altLang="ko-KR" sz="900" b="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900" b="0" spc="-5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문구 수정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평일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매일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8904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749378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03138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AFE37-FAB7-4BE5-AB73-1C8CCE1E00B9}"/>
              </a:ext>
            </a:extLst>
          </p:cNvPr>
          <p:cNvSpPr/>
          <p:nvPr/>
        </p:nvSpPr>
        <p:spPr>
          <a:xfrm>
            <a:off x="4263944" y="5102276"/>
            <a:ext cx="25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4152FC-B94A-4583-96F1-788DA0E19944}"/>
              </a:ext>
            </a:extLst>
          </p:cNvPr>
          <p:cNvSpPr/>
          <p:nvPr/>
        </p:nvSpPr>
        <p:spPr>
          <a:xfrm>
            <a:off x="4183247" y="50374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5A8DBD-6BE1-485B-B688-AA677AD4D053}"/>
              </a:ext>
            </a:extLst>
          </p:cNvPr>
          <p:cNvSpPr/>
          <p:nvPr/>
        </p:nvSpPr>
        <p:spPr>
          <a:xfrm>
            <a:off x="57149" y="1484784"/>
            <a:ext cx="7991475" cy="2023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DD2FD3-63E6-4E2E-803E-1852B3C9DB35}"/>
              </a:ext>
            </a:extLst>
          </p:cNvPr>
          <p:cNvSpPr/>
          <p:nvPr/>
        </p:nvSpPr>
        <p:spPr>
          <a:xfrm>
            <a:off x="-15001" y="1385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64768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037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16~18p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5C7B677-135C-490D-BF5E-0A34B7C7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5"/>
          <a:stretch/>
        </p:blipFill>
        <p:spPr>
          <a:xfrm>
            <a:off x="5257584" y="1523279"/>
            <a:ext cx="1980000" cy="11819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8174A93-DD25-48EA-8A7D-7A449F744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7" b="8646"/>
          <a:stretch/>
        </p:blipFill>
        <p:spPr>
          <a:xfrm>
            <a:off x="3024264" y="1523279"/>
            <a:ext cx="1980000" cy="1185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743853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p14_2.jpg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p14_3.jpg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40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92EC29E3-2698-4320-B6AC-18D40F539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92864" y="15235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3024265" y="1533864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A36D14-C454-42CC-93DB-A09989DDB059}"/>
              </a:ext>
            </a:extLst>
          </p:cNvPr>
          <p:cNvSpPr/>
          <p:nvPr/>
        </p:nvSpPr>
        <p:spPr>
          <a:xfrm>
            <a:off x="2952113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CC04B3-2C05-41A5-886D-69EB5737407B}"/>
              </a:ext>
            </a:extLst>
          </p:cNvPr>
          <p:cNvSpPr/>
          <p:nvPr/>
        </p:nvSpPr>
        <p:spPr>
          <a:xfrm>
            <a:off x="1692864" y="1435357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4E3BA-8F73-4050-82CF-8935144FE0CE}"/>
              </a:ext>
            </a:extLst>
          </p:cNvPr>
          <p:cNvSpPr/>
          <p:nvPr/>
        </p:nvSpPr>
        <p:spPr>
          <a:xfrm>
            <a:off x="3908085" y="142401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4165AC-6B05-4057-BAB8-5EF747EDEEEC}"/>
              </a:ext>
            </a:extLst>
          </p:cNvPr>
          <p:cNvSpPr/>
          <p:nvPr/>
        </p:nvSpPr>
        <p:spPr>
          <a:xfrm>
            <a:off x="6141192" y="143535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48174"/>
              </p:ext>
            </p:extLst>
          </p:nvPr>
        </p:nvGraphicFramePr>
        <p:xfrm>
          <a:off x="416495" y="899771"/>
          <a:ext cx="9073009" cy="2101769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강희경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수정사항 반영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(3, 5, 6, 19, 24, 26, 27, .37P)</a:t>
                      </a:r>
                      <a:b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입학절차 안내 내용 보완사항 적용</a:t>
                      </a:r>
                      <a:b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95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근거문구 주석 추가</a:t>
                      </a:r>
                      <a:b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95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승강반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그래프 내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컬러 변경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강희경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03933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1.2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적용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(4, 5, 6, 27, 28, 29P)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강희경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43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4A4891-C3E3-4318-A8BE-50C8D084E4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8" b="7507"/>
          <a:stretch/>
        </p:blipFill>
        <p:spPr>
          <a:xfrm>
            <a:off x="3024408" y="1516691"/>
            <a:ext cx="1980000" cy="11922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325369B-3035-453E-A8EF-B25385E8A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0" b="3697"/>
          <a:stretch/>
        </p:blipFill>
        <p:spPr>
          <a:xfrm>
            <a:off x="792864" y="1526365"/>
            <a:ext cx="1980000" cy="11825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BE33A9-9C1F-490E-BEDB-D27B9ABD6B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7"/>
          <a:stretch/>
        </p:blipFill>
        <p:spPr>
          <a:xfrm>
            <a:off x="5257584" y="1523278"/>
            <a:ext cx="1980000" cy="1185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32537"/>
              </p:ext>
            </p:extLst>
          </p:nvPr>
        </p:nvGraphicFramePr>
        <p:xfrm>
          <a:off x="8104412" y="211913"/>
          <a:ext cx="1800000" cy="936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p15_1.jpg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p15_2.jpg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p15_3.jpg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E3E74-69E9-4F99-AED9-B169A559FB27}"/>
              </a:ext>
            </a:extLst>
          </p:cNvPr>
          <p:cNvSpPr/>
          <p:nvPr/>
        </p:nvSpPr>
        <p:spPr>
          <a:xfrm>
            <a:off x="1601354" y="14370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BFD2D5-F0C7-4FA5-AD21-C90CA23B1E78}"/>
              </a:ext>
            </a:extLst>
          </p:cNvPr>
          <p:cNvSpPr/>
          <p:nvPr/>
        </p:nvSpPr>
        <p:spPr>
          <a:xfrm>
            <a:off x="3863247" y="141235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75A20E-017E-48E3-A1F5-126AE677F877}"/>
              </a:ext>
            </a:extLst>
          </p:cNvPr>
          <p:cNvSpPr/>
          <p:nvPr/>
        </p:nvSpPr>
        <p:spPr>
          <a:xfrm>
            <a:off x="6035811" y="142300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979C35C-B27C-49B9-9A00-5A6897EA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0" b="9067"/>
          <a:stretch/>
        </p:blipFill>
        <p:spPr>
          <a:xfrm>
            <a:off x="792864" y="1522195"/>
            <a:ext cx="1980000" cy="11867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740B69-0524-41D0-8B6D-0284EAE1AD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0"/>
          <a:stretch/>
        </p:blipFill>
        <p:spPr>
          <a:xfrm>
            <a:off x="5257584" y="1522195"/>
            <a:ext cx="1980000" cy="11867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093FDA-5F9B-4AE5-B3D2-73B7700A28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/>
          <a:stretch/>
        </p:blipFill>
        <p:spPr>
          <a:xfrm>
            <a:off x="3032400" y="1522195"/>
            <a:ext cx="1980000" cy="11880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26026"/>
              </p:ext>
            </p:extLst>
          </p:nvPr>
        </p:nvGraphicFramePr>
        <p:xfrm>
          <a:off x="8104412" y="211913"/>
          <a:ext cx="1800000" cy="936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p16_1.jpg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p16_2.jpg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p16_3.jpg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171AEF-FE01-49C9-B8F7-594937C90A7E}"/>
              </a:ext>
            </a:extLst>
          </p:cNvPr>
          <p:cNvSpPr/>
          <p:nvPr/>
        </p:nvSpPr>
        <p:spPr>
          <a:xfrm>
            <a:off x="1666510" y="14523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1967F8-926D-4B5B-8DBE-830E11F60E0F}"/>
              </a:ext>
            </a:extLst>
          </p:cNvPr>
          <p:cNvSpPr/>
          <p:nvPr/>
        </p:nvSpPr>
        <p:spPr>
          <a:xfrm>
            <a:off x="3909176" y="14523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C09A3E-3371-4199-A4C7-D340E0DDB9E1}"/>
              </a:ext>
            </a:extLst>
          </p:cNvPr>
          <p:cNvSpPr/>
          <p:nvPr/>
        </p:nvSpPr>
        <p:spPr>
          <a:xfrm>
            <a:off x="6112179" y="14523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36257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17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내용으로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3EF6D69-36BC-4ACE-95C9-E5A738CBD933}"/>
              </a:ext>
            </a:extLst>
          </p:cNvPr>
          <p:cNvSpPr/>
          <p:nvPr/>
        </p:nvSpPr>
        <p:spPr bwMode="auto">
          <a:xfrm>
            <a:off x="5115751" y="3430688"/>
            <a:ext cx="2137311" cy="18655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558DA83-679D-48FE-BC2B-427BDC6BE5A7}"/>
              </a:ext>
            </a:extLst>
          </p:cNvPr>
          <p:cNvSpPr/>
          <p:nvPr/>
        </p:nvSpPr>
        <p:spPr>
          <a:xfrm>
            <a:off x="5076980" y="33485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2B57403-EF6D-4934-AB3A-E84D36A8FB87}"/>
              </a:ext>
            </a:extLst>
          </p:cNvPr>
          <p:cNvSpPr/>
          <p:nvPr/>
        </p:nvSpPr>
        <p:spPr>
          <a:xfrm>
            <a:off x="7407478" y="3669155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E528851-2CDA-4E15-BCE7-90E5FAA22F3D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4CB800D-D67F-40F6-AD7C-62FE14E7FBC6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전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0766C05-E5C6-4C37-853D-11D96B9D7DBA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65EA974-98E1-45A7-B4CA-510504FDB71B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8" name="꺾인 연결선 111">
                <a:extLst>
                  <a:ext uri="{FF2B5EF4-FFF2-40B4-BE49-F238E27FC236}">
                    <a16:creationId xmlns:a16="http://schemas.microsoft.com/office/drawing/2014/main" id="{A2E3F689-8C27-40E7-8361-7AB90497D0B2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꺾인 연결선 112">
                <a:extLst>
                  <a:ext uri="{FF2B5EF4-FFF2-40B4-BE49-F238E27FC236}">
                    <a16:creationId xmlns:a16="http://schemas.microsoft.com/office/drawing/2014/main" id="{26B409AB-8142-4E42-BB17-3505E47EFF50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꺾인 연결선 113">
                <a:extLst>
                  <a:ext uri="{FF2B5EF4-FFF2-40B4-BE49-F238E27FC236}">
                    <a16:creationId xmlns:a16="http://schemas.microsoft.com/office/drawing/2014/main" id="{2DD11F00-29EF-49EB-BE28-D4091680A642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꺾인 연결선 114">
                <a:extLst>
                  <a:ext uri="{FF2B5EF4-FFF2-40B4-BE49-F238E27FC236}">
                    <a16:creationId xmlns:a16="http://schemas.microsoft.com/office/drawing/2014/main" id="{27F84B99-DF82-4C40-A62E-BA498DFDABD1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D34F018-80E7-40C0-AA2C-E330ABE79349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A03ABC-7D08-4A95-B04F-CFCF2F54CDF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AF7DAE1-3A5D-49FC-BB01-9EC85EF0F78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4A20BD1-AE43-45E7-BBE4-532AA7B4E78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722E9E1-9CFE-4AAE-88FD-D5E79839E779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2" name="위쪽 화살표 115">
            <a:extLst>
              <a:ext uri="{FF2B5EF4-FFF2-40B4-BE49-F238E27FC236}">
                <a16:creationId xmlns:a16="http://schemas.microsoft.com/office/drawing/2014/main" id="{2CD4F149-200B-48A3-BF3B-78AC8168E443}"/>
              </a:ext>
            </a:extLst>
          </p:cNvPr>
          <p:cNvSpPr/>
          <p:nvPr/>
        </p:nvSpPr>
        <p:spPr bwMode="auto">
          <a:xfrm rot="3501043">
            <a:off x="2032431" y="4251866"/>
            <a:ext cx="206752" cy="11647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사각형 설명선 116">
            <a:extLst>
              <a:ext uri="{FF2B5EF4-FFF2-40B4-BE49-F238E27FC236}">
                <a16:creationId xmlns:a16="http://schemas.microsoft.com/office/drawing/2014/main" id="{5057A3E6-7B10-401D-8C48-9E85AC1C3354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06B1A0-2775-4AA0-9001-C8E4EE64EA1F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E1A53CC-DC31-4CC7-970E-5272164F0CCE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E0804E8-DB58-46BE-9D29-BCE42F2426C4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0905FF-015D-4B99-BD64-DDCBA94413B1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영남대학교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542AA-6655-45C1-BFAC-03EA3AD21312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5C10F71B-E453-468B-A861-28B8711A890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25" name="꺾인 연결선 128">
                <a:extLst>
                  <a:ext uri="{FF2B5EF4-FFF2-40B4-BE49-F238E27FC236}">
                    <a16:creationId xmlns:a16="http://schemas.microsoft.com/office/drawing/2014/main" id="{B236681B-D99B-46F2-92D9-9FBBEDB3C3C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꺾인 연결선 129">
                <a:extLst>
                  <a:ext uri="{FF2B5EF4-FFF2-40B4-BE49-F238E27FC236}">
                    <a16:creationId xmlns:a16="http://schemas.microsoft.com/office/drawing/2014/main" id="{31085BAC-CA7A-4486-9580-D409C099BC52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꺾인 연결선 130">
                <a:extLst>
                  <a:ext uri="{FF2B5EF4-FFF2-40B4-BE49-F238E27FC236}">
                    <a16:creationId xmlns:a16="http://schemas.microsoft.com/office/drawing/2014/main" id="{B159EAAC-1C77-4D56-B468-C8EC888420F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꺾인 연결선 131">
                <a:extLst>
                  <a:ext uri="{FF2B5EF4-FFF2-40B4-BE49-F238E27FC236}">
                    <a16:creationId xmlns:a16="http://schemas.microsoft.com/office/drawing/2014/main" id="{134C0B17-B114-4BE6-98C5-57AC81CF9146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932ADFB-C7F8-41E8-9BBF-DCE87D59A8CC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77E6636-2ECB-4213-BAC6-256E1810374B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81D26DF-679D-42FF-808F-84D058F2B51F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5EB2680-7BF9-480F-83D4-8D97D3CB956D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64B69A1-8F71-41BE-963E-13314F73820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9" name="사각형 설명선 132">
            <a:extLst>
              <a:ext uri="{FF2B5EF4-FFF2-40B4-BE49-F238E27FC236}">
                <a16:creationId xmlns:a16="http://schemas.microsoft.com/office/drawing/2014/main" id="{CDDA6A89-EFC0-4D8C-B484-8E970D1C76F8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0" name="위쪽 화살표 133">
            <a:extLst>
              <a:ext uri="{FF2B5EF4-FFF2-40B4-BE49-F238E27FC236}">
                <a16:creationId xmlns:a16="http://schemas.microsoft.com/office/drawing/2014/main" id="{3EF67494-7F50-4CA3-B5D6-218DC90F0E37}"/>
              </a:ext>
            </a:extLst>
          </p:cNvPr>
          <p:cNvSpPr/>
          <p:nvPr/>
        </p:nvSpPr>
        <p:spPr bwMode="auto">
          <a:xfrm rot="3622285">
            <a:off x="4181246" y="4246682"/>
            <a:ext cx="221532" cy="106914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1496031-52A1-425E-ABC2-190C0B09B0B3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3ABFC06-9F69-4C6B-8FA6-208EC23C9849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8" name="꺾인 연결선 141">
                <a:extLst>
                  <a:ext uri="{FF2B5EF4-FFF2-40B4-BE49-F238E27FC236}">
                    <a16:creationId xmlns:a16="http://schemas.microsoft.com/office/drawing/2014/main" id="{E93A680B-F31F-475E-A02A-33E9420C852B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꺾인 연결선 142">
                <a:extLst>
                  <a:ext uri="{FF2B5EF4-FFF2-40B4-BE49-F238E27FC236}">
                    <a16:creationId xmlns:a16="http://schemas.microsoft.com/office/drawing/2014/main" id="{46EA8608-AA34-4607-B758-C498092FF08A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꺾인 연결선 143">
                <a:extLst>
                  <a:ext uri="{FF2B5EF4-FFF2-40B4-BE49-F238E27FC236}">
                    <a16:creationId xmlns:a16="http://schemas.microsoft.com/office/drawing/2014/main" id="{B3B157A6-C329-478E-971F-D82CDEE0073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꺾인 연결선 144">
                <a:extLst>
                  <a:ext uri="{FF2B5EF4-FFF2-40B4-BE49-F238E27FC236}">
                    <a16:creationId xmlns:a16="http://schemas.microsoft.com/office/drawing/2014/main" id="{CB245F88-B042-4D2D-8057-F36CA1F5D21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A14612E-5535-4AC1-81C5-4EA9265A2E4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DBA2FB5-6EB1-43A6-B02C-F3C50201D1D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24D2326-C4F3-4AA0-8B86-FF13825FB962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276AC04-5BBB-42E8-9E37-CBA1605ED37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66B93B7-5368-4B24-A0A9-30DDA2A7E23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42" name="사각형 설명선 145">
            <a:extLst>
              <a:ext uri="{FF2B5EF4-FFF2-40B4-BE49-F238E27FC236}">
                <a16:creationId xmlns:a16="http://schemas.microsoft.com/office/drawing/2014/main" id="{BDF61E51-8A3E-4BE3-856A-7D6EDA105FBD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3" name="위쪽 화살표 146">
            <a:extLst>
              <a:ext uri="{FF2B5EF4-FFF2-40B4-BE49-F238E27FC236}">
                <a16:creationId xmlns:a16="http://schemas.microsoft.com/office/drawing/2014/main" id="{39182E2A-85FD-47AD-B448-6610B2813132}"/>
              </a:ext>
            </a:extLst>
          </p:cNvPr>
          <p:cNvSpPr/>
          <p:nvPr/>
        </p:nvSpPr>
        <p:spPr bwMode="auto">
          <a:xfrm rot="3622285">
            <a:off x="6426858" y="4260748"/>
            <a:ext cx="246086" cy="1036035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E493F4-54BD-4063-9D17-E861370F6E04}"/>
              </a:ext>
            </a:extLst>
          </p:cNvPr>
          <p:cNvSpPr/>
          <p:nvPr/>
        </p:nvSpPr>
        <p:spPr bwMode="auto">
          <a:xfrm>
            <a:off x="654119" y="3673768"/>
            <a:ext cx="6755427" cy="2155277"/>
          </a:xfrm>
          <a:prstGeom prst="rect">
            <a:avLst/>
          </a:prstGeom>
          <a:solidFill>
            <a:srgbClr val="FF0000">
              <a:alpha val="1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8ECB77-1340-41C4-B643-55502A41F960}"/>
              </a:ext>
            </a:extLst>
          </p:cNvPr>
          <p:cNvSpPr/>
          <p:nvPr/>
        </p:nvSpPr>
        <p:spPr>
          <a:xfrm>
            <a:off x="613281" y="35835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92209"/>
              </p:ext>
            </p:extLst>
          </p:nvPr>
        </p:nvGraphicFramePr>
        <p:xfrm>
          <a:off x="8104412" y="211913"/>
          <a:ext cx="1800000" cy="24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10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https://russelct.megastudy.net/event/2021/quel/index.asp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https://russelct.megastudy.net/intro/2022/premium/index.asp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항목 제거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퀄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모의고사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메대프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모의고사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월간 장영진만 노출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https://russelct.megastudy.net/intro/info/monthly/index.asp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7048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2864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28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40894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5617464" y="1484784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56174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64" y="1675633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7048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2328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2328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3" y="3824023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0878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5705477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320878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90463" y="3479701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618312" y="3403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1107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5652291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92862" y="3558874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35473" y="3631144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142F69C7-7E24-436B-998B-89B98A21EC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/>
          <a:stretch/>
        </p:blipFill>
        <p:spPr>
          <a:xfrm>
            <a:off x="4083681" y="4411234"/>
            <a:ext cx="3240000" cy="222801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7EFC031-1090-47DD-8DE4-379B129D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4"/>
          <a:stretch/>
        </p:blipFill>
        <p:spPr>
          <a:xfrm>
            <a:off x="704850" y="4411235"/>
            <a:ext cx="3240000" cy="22280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731356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586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p19_1.jpg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p19_2.jpg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BE07F3-1B58-4646-AF1C-4FEB8AF0B294}"/>
              </a:ext>
            </a:extLst>
          </p:cNvPr>
          <p:cNvSpPr/>
          <p:nvPr/>
        </p:nvSpPr>
        <p:spPr>
          <a:xfrm>
            <a:off x="589088" y="4329884"/>
            <a:ext cx="6829864" cy="2391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1EE68-ED3B-436E-9B6C-8530A91E2E6E}"/>
              </a:ext>
            </a:extLst>
          </p:cNvPr>
          <p:cNvSpPr/>
          <p:nvPr/>
        </p:nvSpPr>
        <p:spPr>
          <a:xfrm>
            <a:off x="687780" y="42536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C5867C-1970-4A52-8829-93A1B92BA9AF}"/>
              </a:ext>
            </a:extLst>
          </p:cNvPr>
          <p:cNvSpPr/>
          <p:nvPr/>
        </p:nvSpPr>
        <p:spPr>
          <a:xfrm>
            <a:off x="2925739" y="429309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C4B39-9D6A-4979-A456-AD615D46A839}"/>
              </a:ext>
            </a:extLst>
          </p:cNvPr>
          <p:cNvSpPr/>
          <p:nvPr/>
        </p:nvSpPr>
        <p:spPr>
          <a:xfrm>
            <a:off x="6304570" y="429309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338686" y="924475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D56FC4-812A-42A5-9556-8C047777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14039"/>
              </p:ext>
            </p:extLst>
          </p:nvPr>
        </p:nvGraphicFramePr>
        <p:xfrm>
          <a:off x="344488" y="1196752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344492" y="3310702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센텀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D10102-5736-498C-90C8-7686C9682609}"/>
              </a:ext>
            </a:extLst>
          </p:cNvPr>
          <p:cNvSpPr/>
          <p:nvPr/>
        </p:nvSpPr>
        <p:spPr bwMode="auto">
          <a:xfrm>
            <a:off x="338686" y="2566227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59A6CC-346A-4836-9595-F2B15004AEFA}"/>
              </a:ext>
            </a:extLst>
          </p:cNvPr>
          <p:cNvSpPr/>
          <p:nvPr/>
        </p:nvSpPr>
        <p:spPr>
          <a:xfrm>
            <a:off x="299915" y="2484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b="0" dirty="0">
                <a:latin typeface="+mn-ea"/>
                <a:ea typeface="+mn-ea"/>
              </a:rPr>
              <a:t>2024 N</a:t>
            </a:r>
            <a:r>
              <a:rPr lang="ko-KR" altLang="en-US" sz="900" b="0" dirty="0">
                <a:latin typeface="+mn-ea"/>
                <a:ea typeface="+mn-ea"/>
              </a:rPr>
              <a:t>수 정규반</a:t>
            </a:r>
            <a:r>
              <a:rPr lang="en-US" altLang="ko-KR" sz="900" b="0" dirty="0">
                <a:latin typeface="+mn-ea"/>
                <a:ea typeface="+mn-ea"/>
              </a:rPr>
              <a:t>(</a:t>
            </a:r>
            <a:r>
              <a:rPr lang="ko-KR" altLang="en-US" sz="900" b="0" dirty="0">
                <a:latin typeface="+mn-ea"/>
                <a:ea typeface="+mn-ea"/>
              </a:rPr>
              <a:t>센텀 </a:t>
            </a:r>
            <a:r>
              <a:rPr lang="en-US" altLang="ko-KR" sz="900" b="0" dirty="0">
                <a:latin typeface="+mn-ea"/>
                <a:ea typeface="+mn-ea"/>
              </a:rPr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552591"/>
              </p:ext>
            </p:extLst>
          </p:nvPr>
        </p:nvGraphicFramePr>
        <p:xfrm>
          <a:off x="8104412" y="211913"/>
          <a:ext cx="1800000" cy="83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7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삭제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평가원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퀄모의고사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메대프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모의고사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월간 장영진만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608948" y="4374341"/>
            <a:ext cx="838928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570176" y="42922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30593"/>
              </p:ext>
            </p:extLst>
          </p:nvPr>
        </p:nvGraphicFramePr>
        <p:xfrm>
          <a:off x="8103684" y="218024"/>
          <a:ext cx="1800000" cy="157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바로 다음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바로 다음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 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203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바로 아래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745732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B8619B4C-8E0D-4AA7-8B5E-45F0C40744D4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927CEB-05D4-40AB-92F1-B7BBFF8C6B75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1360E5-3588-4D82-88D7-0FDD9A06BB70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E6ECA5-459D-4B43-9687-C6768A8A8DFB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1FDB5A-31C9-4F9D-AD0D-B04A996B79D0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정규반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881D74-587F-46CD-BD50-35632E3E485F}"/>
              </a:ext>
            </a:extLst>
          </p:cNvPr>
          <p:cNvSpPr/>
          <p:nvPr/>
        </p:nvSpPr>
        <p:spPr>
          <a:xfrm>
            <a:off x="131967" y="1979746"/>
            <a:ext cx="247535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 </a:t>
            </a:r>
            <a:r>
              <a:rPr lang="ko-KR" altLang="en-US" sz="900" spc="-100" dirty="0" err="1">
                <a:latin typeface="+mn-ea"/>
                <a:ea typeface="+mn-ea"/>
              </a:rPr>
              <a:t>센텀에서</a:t>
            </a:r>
            <a:r>
              <a:rPr lang="ko-KR" altLang="en-US" sz="900" spc="-100" dirty="0">
                <a:latin typeface="+mn-ea"/>
                <a:ea typeface="+mn-ea"/>
              </a:rPr>
              <a:t>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52" name="모서리가 둥근 직사각형 17">
            <a:extLst>
              <a:ext uri="{FF2B5EF4-FFF2-40B4-BE49-F238E27FC236}">
                <a16:creationId xmlns:a16="http://schemas.microsoft.com/office/drawing/2014/main" id="{C1F2771C-C436-40B3-92C6-E5FBFC341B77}"/>
              </a:ext>
            </a:extLst>
          </p:cNvPr>
          <p:cNvSpPr/>
          <p:nvPr/>
        </p:nvSpPr>
        <p:spPr bwMode="auto">
          <a:xfrm>
            <a:off x="148610" y="2573159"/>
            <a:ext cx="2284110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2/1(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2/13(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ㅣ현재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 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349FA4-589A-4AEF-91A1-190505FEE16E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68A57A-C465-4C81-8DA0-D06966859188}"/>
              </a:ext>
            </a:extLst>
          </p:cNvPr>
          <p:cNvSpPr txBox="1"/>
          <p:nvPr/>
        </p:nvSpPr>
        <p:spPr>
          <a:xfrm>
            <a:off x="2804072" y="3182118"/>
            <a:ext cx="3068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  <a:p>
            <a:endParaRPr lang="en-US" altLang="ko-KR" sz="1000" b="1" dirty="0">
              <a:latin typeface="+mn-ea"/>
              <a:ea typeface="+mn-ea"/>
            </a:endParaRPr>
          </a:p>
          <a:p>
            <a:r>
              <a:rPr lang="en-US" altLang="ko-KR" sz="1000" spc="-100" dirty="0">
                <a:latin typeface="+mn-ea"/>
                <a:ea typeface="+mn-ea"/>
              </a:rPr>
              <a:t>2025 </a:t>
            </a:r>
            <a:r>
              <a:rPr lang="ko-KR" altLang="en-US" sz="1000" spc="-100" dirty="0">
                <a:latin typeface="+mn-ea"/>
                <a:ea typeface="+mn-ea"/>
              </a:rPr>
              <a:t>재수생 우선선발반 바로 아래</a:t>
            </a:r>
            <a:endParaRPr lang="en-US" altLang="ko-KR" sz="10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B35942-2788-46B7-931C-A25629409707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21">
            <a:extLst>
              <a:ext uri="{FF2B5EF4-FFF2-40B4-BE49-F238E27FC236}">
                <a16:creationId xmlns:a16="http://schemas.microsoft.com/office/drawing/2014/main" id="{F0444149-3A0A-4A82-AC63-34913E259B63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F3303F-4D0F-43EC-8AD7-9D53F91125FD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모집 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3B99B5-B152-456E-985C-5401B34FA386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72A2BE-3D12-47C6-8E5E-168D2D43AF3E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01AA050-6E70-4B90-A9B8-2239FD791874}"/>
              </a:ext>
            </a:extLst>
          </p:cNvPr>
          <p:cNvSpPr/>
          <p:nvPr/>
        </p:nvSpPr>
        <p:spPr>
          <a:xfrm>
            <a:off x="1192304" y="2006963"/>
            <a:ext cx="43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81A8729-893C-431E-9CCA-4672C6D769A2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83CC27-3CD4-4403-A9F1-5995C3A5CC6B}"/>
              </a:ext>
            </a:extLst>
          </p:cNvPr>
          <p:cNvSpPr/>
          <p:nvPr/>
        </p:nvSpPr>
        <p:spPr>
          <a:xfrm>
            <a:off x="148608" y="2578520"/>
            <a:ext cx="2284112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EF7F181-0CE8-4CF8-9DBA-8801C82CE947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2DF890-522B-4DB2-A933-C2997EB26788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E56C04-8149-4235-B7D0-A917336D92C3}"/>
              </a:ext>
            </a:extLst>
          </p:cNvPr>
          <p:cNvSpPr/>
          <p:nvPr/>
        </p:nvSpPr>
        <p:spPr>
          <a:xfrm>
            <a:off x="-15001" y="49851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ACD7EC-FB93-432D-B6D0-6A00C1281BCE}"/>
              </a:ext>
            </a:extLst>
          </p:cNvPr>
          <p:cNvSpPr/>
          <p:nvPr/>
        </p:nvSpPr>
        <p:spPr>
          <a:xfrm>
            <a:off x="2724408" y="33353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3EEDE-D282-4FCD-A402-5A7CF0FF5F9B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1F3E28-A3A9-4ACB-B2AC-C904ECE22D4A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701860" y="2671129"/>
            <a:ext cx="1836475" cy="749379"/>
            <a:chOff x="2993425" y="3861048"/>
            <a:chExt cx="1836475" cy="97117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533073"/>
              <a:ext cx="1836475" cy="299153"/>
              <a:chOff x="-246935" y="4821105"/>
              <a:chExt cx="1836475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821105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821105"/>
                <a:ext cx="1112805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또는 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870751" cy="658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</a:rPr>
                <a:t>1</a:t>
              </a:r>
              <a:r>
                <a:rPr lang="ko-KR" altLang="en-US" sz="900" spc="-150" dirty="0">
                  <a:latin typeface="+mn-ea"/>
                </a:rPr>
                <a:t>차 </a:t>
              </a:r>
              <a:r>
                <a:rPr lang="en-US" altLang="ko-KR" sz="900" spc="-150" dirty="0">
                  <a:latin typeface="+mn-ea"/>
                </a:rPr>
                <a:t>: 2</a:t>
              </a:r>
              <a:r>
                <a:rPr lang="ko-KR" altLang="en-US" sz="900" spc="-150" dirty="0">
                  <a:latin typeface="+mn-ea"/>
                </a:rPr>
                <a:t>월 </a:t>
              </a:r>
              <a:r>
                <a:rPr lang="en-US" altLang="ko-KR" sz="900" spc="-150" dirty="0">
                  <a:latin typeface="+mn-ea"/>
                </a:rPr>
                <a:t>1</a:t>
              </a:r>
              <a:r>
                <a:rPr lang="ko-KR" altLang="en-US" sz="900" spc="-150" dirty="0">
                  <a:latin typeface="+mn-ea"/>
                </a:rPr>
                <a:t>일 </a:t>
              </a:r>
              <a:r>
                <a:rPr lang="en-US" altLang="ko-KR" sz="900" spc="-150" dirty="0">
                  <a:latin typeface="+mn-ea"/>
                </a:rPr>
                <a:t>(</a:t>
              </a:r>
              <a:r>
                <a:rPr lang="ko-KR" altLang="en-US" sz="900" spc="-150" dirty="0">
                  <a:latin typeface="+mn-ea"/>
                </a:rPr>
                <a:t>목</a:t>
              </a:r>
              <a:r>
                <a:rPr lang="en-US" altLang="ko-KR" sz="900" spc="-150" dirty="0">
                  <a:latin typeface="+mn-ea"/>
                </a:rPr>
                <a:t>)</a:t>
              </a:r>
              <a:r>
                <a:rPr lang="ko-KR" altLang="en-US" sz="900" spc="-150" dirty="0">
                  <a:latin typeface="+mn-ea"/>
                </a:rPr>
                <a:t> </a:t>
              </a:r>
              <a:endParaRPr lang="en-US" altLang="ko-KR" sz="900" spc="-150" dirty="0">
                <a:latin typeface="+mn-ea"/>
              </a:endParaRPr>
            </a:p>
            <a:p>
              <a:r>
                <a:rPr lang="en-US" altLang="ko-KR" sz="900" spc="-150" dirty="0">
                  <a:latin typeface="+mn-ea"/>
                </a:rPr>
                <a:t>2</a:t>
              </a:r>
              <a:r>
                <a:rPr lang="ko-KR" altLang="en-US" sz="900" spc="-150" dirty="0">
                  <a:latin typeface="+mn-ea"/>
                </a:rPr>
                <a:t>차 </a:t>
              </a:r>
              <a:r>
                <a:rPr lang="en-US" altLang="ko-KR" sz="900" spc="-150" dirty="0">
                  <a:latin typeface="+mn-ea"/>
                </a:rPr>
                <a:t>: 2</a:t>
              </a:r>
              <a:r>
                <a:rPr lang="ko-KR" altLang="en-US" sz="900" spc="-150" dirty="0">
                  <a:latin typeface="+mn-ea"/>
                </a:rPr>
                <a:t>월 </a:t>
              </a:r>
              <a:r>
                <a:rPr lang="en-US" altLang="ko-KR" sz="900" spc="-150" dirty="0">
                  <a:latin typeface="+mn-ea"/>
                </a:rPr>
                <a:t>13</a:t>
              </a:r>
              <a:r>
                <a:rPr lang="ko-KR" altLang="en-US" sz="900" spc="-150" dirty="0">
                  <a:latin typeface="+mn-ea"/>
                </a:rPr>
                <a:t>일 </a:t>
              </a:r>
              <a:r>
                <a:rPr lang="en-US" altLang="ko-KR" sz="900" spc="-150" dirty="0">
                  <a:latin typeface="+mn-ea"/>
                </a:rPr>
                <a:t>(</a:t>
              </a:r>
              <a:r>
                <a:rPr lang="ko-KR" altLang="en-US" sz="900" spc="-150" dirty="0">
                  <a:latin typeface="+mn-ea"/>
                </a:rPr>
                <a:t>화</a:t>
              </a:r>
              <a:r>
                <a:rPr lang="en-US" altLang="ko-KR" sz="900" spc="-150" dirty="0">
                  <a:latin typeface="+mn-ea"/>
                </a:rPr>
                <a:t>)</a:t>
              </a:r>
            </a:p>
            <a:p>
              <a:r>
                <a:rPr lang="en-US" altLang="ko-KR" sz="900" spc="-150" dirty="0">
                  <a:latin typeface="+mn-ea"/>
                </a:rPr>
                <a:t>3</a:t>
              </a:r>
              <a:r>
                <a:rPr lang="ko-KR" altLang="en-US" sz="900" spc="-150" dirty="0">
                  <a:latin typeface="+mn-ea"/>
                </a:rPr>
                <a:t>차 </a:t>
              </a:r>
              <a:r>
                <a:rPr lang="en-US" altLang="ko-KR" sz="900" spc="-150" dirty="0">
                  <a:latin typeface="+mn-ea"/>
                </a:rPr>
                <a:t>: 3</a:t>
              </a:r>
              <a:r>
                <a:rPr lang="ko-KR" altLang="en-US" sz="900" spc="-150" dirty="0">
                  <a:latin typeface="+mn-ea"/>
                </a:rPr>
                <a:t>월 </a:t>
              </a:r>
              <a:r>
                <a:rPr lang="en-US" altLang="ko-KR" sz="900" spc="-150" dirty="0">
                  <a:latin typeface="+mn-ea"/>
                </a:rPr>
                <a:t>4</a:t>
              </a:r>
              <a:r>
                <a:rPr lang="ko-KR" altLang="en-US" sz="900" spc="-150" dirty="0">
                  <a:latin typeface="+mn-ea"/>
                </a:rPr>
                <a:t>일 </a:t>
              </a:r>
              <a:r>
                <a:rPr lang="en-US" altLang="ko-KR" sz="900" spc="-150" dirty="0">
                  <a:latin typeface="+mn-ea"/>
                </a:rPr>
                <a:t>(</a:t>
              </a:r>
              <a:r>
                <a:rPr lang="ko-KR" altLang="en-US" sz="900" spc="-150" dirty="0">
                  <a:latin typeface="+mn-ea"/>
                </a:rPr>
                <a:t>월</a:t>
              </a:r>
              <a:r>
                <a:rPr lang="en-US" altLang="ko-KR" sz="900" spc="-150" dirty="0">
                  <a:latin typeface="+mn-ea"/>
                </a:rPr>
                <a:t>)</a:t>
              </a:r>
              <a:endParaRPr lang="ko-KR" altLang="en-US" sz="900" spc="-15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660446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센텀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센텀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561298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</a:t>
            </a:r>
            <a:r>
              <a:rPr lang="ko-KR" altLang="en-US" sz="1000" spc="-150" dirty="0" err="1">
                <a:latin typeface="+mn-ea"/>
                <a:ea typeface="+mn-ea"/>
              </a:rPr>
              <a:t>센텀에서</a:t>
            </a:r>
            <a:r>
              <a:rPr lang="ko-KR" altLang="en-US" sz="1000" spc="-150" dirty="0">
                <a:latin typeface="+mn-ea"/>
                <a:ea typeface="+mn-ea"/>
              </a:rPr>
              <a:t>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516219" y="2151495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477447" y="2069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7124"/>
              </p:ext>
            </p:extLst>
          </p:nvPr>
        </p:nvGraphicFramePr>
        <p:xfrm>
          <a:off x="8122928" y="211913"/>
          <a:ext cx="1800000" cy="1275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464734" y="3727141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425962" y="36450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429120" y="3875202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390348" y="37930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351029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센텀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4530"/>
              </p:ext>
            </p:extLst>
          </p:nvPr>
        </p:nvGraphicFramePr>
        <p:xfrm>
          <a:off x="328730" y="4901589"/>
          <a:ext cx="2847216" cy="8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90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현장 또는 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046233" y="6156479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84904" y="60802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001931" y="4375213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963159" y="42930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센텀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91197"/>
              </p:ext>
            </p:extLst>
          </p:nvPr>
        </p:nvGraphicFramePr>
        <p:xfrm>
          <a:off x="3433743" y="1188578"/>
          <a:ext cx="2933503" cy="592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196993983"/>
                    </a:ext>
                  </a:extLst>
                </a:gridCol>
              </a:tblGrid>
              <a:tr h="59253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원서접수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108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성적표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10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③ 강좌선택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및 결제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10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④ 최종 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10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007383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4745602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3414044" y="1963794"/>
            <a:ext cx="3012579" cy="3500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원서 접수</a:t>
            </a:r>
          </a:p>
          <a:p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온라인 원서접수 ②사전 예약금 납부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사전예약금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(58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결제 진행되어야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원서접수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완료됩니다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원서접수를 완료한 학생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학부모 대상으로 문자를 통해 정규반 입학 절차가 안내됩니다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2. </a:t>
            </a:r>
            <a:r>
              <a:rPr lang="ko-KR" altLang="en-US" sz="1000" b="1" spc="-100" dirty="0">
                <a:latin typeface="+mn-ea"/>
                <a:ea typeface="+mn-ea"/>
              </a:rPr>
              <a:t>성적표 제출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기준은 모집요강에 명시된 제출 기준으로 진행되며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확인 후 반 배정 확정됩니다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 내 성적표 미 제출 시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그린반으로 자동 배정됩니다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강좌 선택 및 결제</a:t>
            </a:r>
            <a:br>
              <a:rPr lang="en-US" altLang="ko-KR" b="1" spc="-100" dirty="0">
                <a:latin typeface="+mn-ea"/>
                <a:ea typeface="+mn-ea"/>
              </a:rPr>
            </a:b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명시된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 별 맞춤 수업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충족한 강좌 선택을 온라인에서 결제 진행됩니다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4. </a:t>
            </a:r>
            <a:r>
              <a:rPr lang="ko-KR" altLang="en-US" sz="900" b="1" spc="-100" dirty="0">
                <a:latin typeface="+mn-ea"/>
                <a:ea typeface="+mn-ea"/>
              </a:rPr>
              <a:t>최종 등록</a:t>
            </a:r>
            <a:br>
              <a:rPr lang="en-US" altLang="ko-KR" sz="900" b="1" spc="-100" dirty="0">
                <a:latin typeface="+mn-ea"/>
                <a:ea typeface="+mn-ea"/>
              </a:rPr>
            </a:b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 N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 등록 완료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등록 내역 확인 후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최종 등록 별도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안내드립니다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사전예약금은 전액 환불됩니다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900" b="1" spc="-100" dirty="0">
                <a:latin typeface="+mn-ea"/>
                <a:ea typeface="+mn-ea"/>
              </a:rPr>
            </a:b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216691" y="727441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4177919" y="6453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610737" y="2609538"/>
            <a:ext cx="2142062" cy="86791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531074" y="25006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FD5BF0CF-BB99-4C18-A6FC-A6B61B293595}"/>
              </a:ext>
            </a:extLst>
          </p:cNvPr>
          <p:cNvSpPr/>
          <p:nvPr/>
        </p:nvSpPr>
        <p:spPr bwMode="auto">
          <a:xfrm>
            <a:off x="5470870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1845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6596" y="480497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07742"/>
              </p:ext>
            </p:extLst>
          </p:nvPr>
        </p:nvGraphicFramePr>
        <p:xfrm>
          <a:off x="8122928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6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 모집요강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726913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센텀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1024294" y="743691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985522" y="6615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1261B29B-AFB4-494F-A393-F35DDA1E6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69492"/>
              </p:ext>
            </p:extLst>
          </p:nvPr>
        </p:nvGraphicFramePr>
        <p:xfrm>
          <a:off x="272480" y="1621512"/>
          <a:ext cx="6194761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6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38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시험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[모의고사/내신]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입학기준
[국.수.영 또는 국.수.탐(1)]</a:t>
                      </a:r>
                      <a:b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</a:b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등급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합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맞춤</a:t>
                      </a:r>
                      <a:endParaRPr lang="en-US" sz="8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수업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 자습전용관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38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장학혜택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38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HS-1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38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HS-2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내신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국수영탐
1.3 등급 이내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380">
                <a:tc rowSpan="3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/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의치대반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내신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국수영탐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1.6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등급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이내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58793"/>
                  </a:ext>
                </a:extLst>
              </a:tr>
              <a:tr h="193613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내신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국수영탐</a:t>
                      </a: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
1.6 등급 이내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4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연고대반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7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-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(AM 1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포함 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선택 시 전액 지원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내신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국수영탐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2.0 등급 이내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수강 시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4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블루반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수능/9평/6평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수강 시 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(AM 1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포함 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선택 시 전액 지원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38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74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그린반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수능/9평/6평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4강좌 수강 시 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(AM 2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포함 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선택 시 전액 지원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38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B1FB90-D2FE-4ADE-AC9A-2B75A1D12790}"/>
              </a:ext>
            </a:extLst>
          </p:cNvPr>
          <p:cNvSpPr txBox="1"/>
          <p:nvPr/>
        </p:nvSpPr>
        <p:spPr>
          <a:xfrm>
            <a:off x="272480" y="1322943"/>
            <a:ext cx="2880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 dirty="0">
                <a:latin typeface="+mn-ea"/>
                <a:ea typeface="+mn-ea"/>
              </a:rPr>
              <a:t>■ </a:t>
            </a:r>
            <a:r>
              <a:rPr lang="en-US" altLang="ko-KR" sz="900" b="1" spc="-150" dirty="0">
                <a:latin typeface="+mn-ea"/>
                <a:ea typeface="+mn-ea"/>
              </a:rPr>
              <a:t>[</a:t>
            </a:r>
            <a:r>
              <a:rPr lang="ko-KR" altLang="en-US" sz="900" b="1" spc="-150" dirty="0">
                <a:latin typeface="+mn-ea"/>
                <a:ea typeface="+mn-ea"/>
              </a:rPr>
              <a:t>성적 전형</a:t>
            </a:r>
            <a:r>
              <a:rPr lang="en-US" altLang="ko-KR" sz="900" b="1" spc="-150" dirty="0">
                <a:latin typeface="+mn-ea"/>
                <a:ea typeface="+mn-ea"/>
              </a:rPr>
              <a:t>] </a:t>
            </a:r>
            <a:r>
              <a:rPr lang="ko-KR" altLang="en-US" sz="900" b="1" spc="-150" dirty="0">
                <a:latin typeface="+mn-ea"/>
                <a:ea typeface="+mn-ea"/>
              </a:rPr>
              <a:t>모집요강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93A310-82C3-4FBE-9B03-B3FDED453B77}"/>
              </a:ext>
            </a:extLst>
          </p:cNvPr>
          <p:cNvGrpSpPr/>
          <p:nvPr/>
        </p:nvGrpSpPr>
        <p:grpSpPr>
          <a:xfrm>
            <a:off x="287442" y="5224929"/>
            <a:ext cx="2865324" cy="70838"/>
            <a:chOff x="4016896" y="2994487"/>
            <a:chExt cx="2865324" cy="1254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BCE93D7-3813-46EC-8892-CCBE660DE5BC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A2CDE9D-8AA2-44D0-BFD8-1DB25B97917F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611AA7-56C4-4B05-BFDB-E63C41942533}"/>
              </a:ext>
            </a:extLst>
          </p:cNvPr>
          <p:cNvSpPr/>
          <p:nvPr/>
        </p:nvSpPr>
        <p:spPr>
          <a:xfrm>
            <a:off x="142142" y="12519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6F7EBC-611D-484C-9AF3-3804AE341D66}"/>
              </a:ext>
            </a:extLst>
          </p:cNvPr>
          <p:cNvSpPr/>
          <p:nvPr/>
        </p:nvSpPr>
        <p:spPr bwMode="auto">
          <a:xfrm>
            <a:off x="5286649" y="1213382"/>
            <a:ext cx="1394075" cy="248755"/>
          </a:xfrm>
          <a:prstGeom prst="rect">
            <a:avLst/>
          </a:prstGeom>
          <a:solidFill>
            <a:srgbClr val="FF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추가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(v.1.2 - 11/23)</a:t>
            </a:r>
            <a:endParaRPr lang="ko-KR" altLang="en-US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47261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6596" y="508982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75031"/>
              </p:ext>
            </p:extLst>
          </p:nvPr>
        </p:nvGraphicFramePr>
        <p:xfrm>
          <a:off x="8122928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605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B1FB90-D2FE-4ADE-AC9A-2B75A1D12790}"/>
              </a:ext>
            </a:extLst>
          </p:cNvPr>
          <p:cNvSpPr txBox="1"/>
          <p:nvPr/>
        </p:nvSpPr>
        <p:spPr>
          <a:xfrm>
            <a:off x="272480" y="658434"/>
            <a:ext cx="2880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 dirty="0">
                <a:latin typeface="+mn-ea"/>
                <a:ea typeface="+mn-ea"/>
              </a:rPr>
              <a:t>■ </a:t>
            </a:r>
            <a:r>
              <a:rPr lang="en-US" altLang="ko-KR" sz="900" b="1" spc="-150" dirty="0">
                <a:latin typeface="+mn-ea"/>
                <a:ea typeface="+mn-ea"/>
              </a:rPr>
              <a:t>[</a:t>
            </a:r>
            <a:r>
              <a:rPr lang="ko-KR" altLang="en-US" sz="900" b="1" spc="-150" dirty="0">
                <a:latin typeface="+mn-ea"/>
                <a:ea typeface="+mn-ea"/>
              </a:rPr>
              <a:t>대학교 전형</a:t>
            </a:r>
            <a:r>
              <a:rPr lang="en-US" altLang="ko-KR" sz="900" b="1" spc="-150" dirty="0">
                <a:latin typeface="+mn-ea"/>
                <a:ea typeface="+mn-ea"/>
              </a:rPr>
              <a:t>] </a:t>
            </a:r>
            <a:r>
              <a:rPr lang="ko-KR" altLang="en-US" sz="900" b="1" spc="-150" dirty="0">
                <a:latin typeface="+mn-ea"/>
                <a:ea typeface="+mn-ea"/>
              </a:rPr>
              <a:t>모집요강</a:t>
            </a:r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ACC325E3-2CD8-401C-9DAA-402414E1E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28954"/>
              </p:ext>
            </p:extLst>
          </p:nvPr>
        </p:nvGraphicFramePr>
        <p:xfrm>
          <a:off x="289640" y="950601"/>
          <a:ext cx="538261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9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입학기준 [대학교]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맞춤</a:t>
                      </a:r>
                      <a:endParaRPr lang="en-US" sz="8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수업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 자습전용관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장학혜택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HS-2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인문계열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서울대, 연세대, 고려대
서강대, 성균관대, 한양대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자연계열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의치약한수, 서울대, 연세대
고려대, 카이스트, 포스텍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/의치대반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인문계열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이화여대, 중앙대, 경희대
한국외대, 서울시립대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자연계열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서강대, 성균관대, 한양대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연고대반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인문계열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건국대, 동국대, 홍익대
숙명여대, 부산대, 경북대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-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자연계열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이화여대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중앙대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경희대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한국외대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서울시립대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건국대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동국대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홍익대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숙명여대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부산대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경북대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수강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시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98486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DDBC967-0010-41B2-A03F-6CDAB4FFCA88}"/>
              </a:ext>
            </a:extLst>
          </p:cNvPr>
          <p:cNvSpPr txBox="1"/>
          <p:nvPr/>
        </p:nvSpPr>
        <p:spPr>
          <a:xfrm>
            <a:off x="272480" y="3724158"/>
            <a:ext cx="3085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 dirty="0">
                <a:latin typeface="+mn-ea"/>
                <a:ea typeface="+mn-ea"/>
              </a:rPr>
              <a:t>■ </a:t>
            </a:r>
            <a:r>
              <a:rPr lang="en-US" altLang="ko-KR" sz="900" b="1" spc="-150" dirty="0">
                <a:latin typeface="+mn-ea"/>
                <a:ea typeface="+mn-ea"/>
              </a:rPr>
              <a:t>[</a:t>
            </a:r>
            <a:r>
              <a:rPr lang="ko-KR" altLang="en-US" sz="900" b="1" spc="-150" dirty="0">
                <a:latin typeface="+mn-ea"/>
                <a:ea typeface="+mn-ea"/>
              </a:rPr>
              <a:t>특별 전형</a:t>
            </a:r>
            <a:r>
              <a:rPr lang="en-US" altLang="ko-KR" sz="900" b="1" spc="-150" dirty="0">
                <a:latin typeface="+mn-ea"/>
                <a:ea typeface="+mn-ea"/>
              </a:rPr>
              <a:t>] </a:t>
            </a:r>
            <a:r>
              <a:rPr lang="ko-KR" altLang="en-US" sz="900" b="1" spc="-150" dirty="0">
                <a:latin typeface="+mn-ea"/>
                <a:ea typeface="+mn-ea"/>
              </a:rPr>
              <a:t>모집요강 </a:t>
            </a:r>
            <a:r>
              <a:rPr lang="en-US" altLang="ko-KR" sz="700" spc="-15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700" spc="-150" dirty="0">
                <a:solidFill>
                  <a:srgbClr val="FF0000"/>
                </a:solidFill>
                <a:latin typeface="+mn-ea"/>
                <a:ea typeface="+mn-ea"/>
              </a:rPr>
              <a:t>조기마감 주의</a:t>
            </a:r>
            <a:r>
              <a:rPr lang="en-US" altLang="ko-KR" sz="700" spc="-150" dirty="0">
                <a:solidFill>
                  <a:srgbClr val="FF0000"/>
                </a:solidFill>
                <a:latin typeface="+mn-ea"/>
                <a:ea typeface="+mn-ea"/>
              </a:rPr>
              <a:t>),</a:t>
            </a:r>
            <a:endParaRPr lang="ko-KR" altLang="en-US" sz="700" spc="-150" dirty="0">
              <a:latin typeface="+mn-ea"/>
              <a:ea typeface="+mn-ea"/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71D8959B-D249-4107-8827-B4B182CD1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67900"/>
              </p:ext>
            </p:extLst>
          </p:nvPr>
        </p:nvGraphicFramePr>
        <p:xfrm>
          <a:off x="289640" y="3985768"/>
          <a:ext cx="427129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시험구분
[모의고사]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입학기준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</a:t>
                      </a:r>
                      <a:r>
                        <a:rPr lang="en-US" sz="8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자습전용관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특별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전형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수능/9평/6평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국어, 수학, 영어, 탐구영역 중
2개 영역 등급 합 </a:t>
                      </a:r>
                      <a:r>
                        <a:rPr lang="en-US" sz="800" b="0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7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이내 </a:t>
                      </a:r>
                      <a:r>
                        <a:rPr lang="en-US" sz="800" b="0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(수학 포함)</a:t>
                      </a:r>
                      <a:endParaRPr lang="en-US" sz="8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24">
            <a:extLst>
              <a:ext uri="{FF2B5EF4-FFF2-40B4-BE49-F238E27FC236}">
                <a16:creationId xmlns:a16="http://schemas.microsoft.com/office/drawing/2014/main" id="{14D47BC7-0B4C-4057-AAA2-3B2DE35307EB}"/>
              </a:ext>
            </a:extLst>
          </p:cNvPr>
          <p:cNvSpPr txBox="1"/>
          <p:nvPr/>
        </p:nvSpPr>
        <p:spPr>
          <a:xfrm>
            <a:off x="245036" y="4890264"/>
            <a:ext cx="298135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■ 적용 사항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해당 입학기준은 </a:t>
            </a:r>
            <a:r>
              <a:rPr 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최소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입학기준이며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N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수 정규</a:t>
            </a: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반 성적기준 해당반으로 반편성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, 특별 운영반으로 </a:t>
            </a: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입학정원 50명 제한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바른공부 자습전용관 특별전형은 맞춤 수업 제한 없이, 바른공부 자습전용관을 사용하는 전형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해당 전형은 단과 수강 별 바른공부 자습전용관 지원 혜택이 </a:t>
            </a:r>
            <a:r>
              <a:rPr 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적용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불가</a:t>
            </a:r>
            <a:endParaRPr lang="en-US" sz="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BEE85A-D473-4E9E-BC47-021E4936FC48}"/>
              </a:ext>
            </a:extLst>
          </p:cNvPr>
          <p:cNvGrpSpPr/>
          <p:nvPr/>
        </p:nvGrpSpPr>
        <p:grpSpPr>
          <a:xfrm>
            <a:off x="287442" y="3548351"/>
            <a:ext cx="2865324" cy="70838"/>
            <a:chOff x="4016896" y="2994487"/>
            <a:chExt cx="2865324" cy="12549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DCF126E-A736-489C-A957-833F7C272E8D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AF914DD-7A58-4FE5-BE85-5A4C4A12B987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D65BFF-98E1-47A4-9D16-7BB4E1AF240E}"/>
              </a:ext>
            </a:extLst>
          </p:cNvPr>
          <p:cNvGrpSpPr/>
          <p:nvPr/>
        </p:nvGrpSpPr>
        <p:grpSpPr>
          <a:xfrm>
            <a:off x="287442" y="4678689"/>
            <a:ext cx="2865324" cy="70838"/>
            <a:chOff x="4016896" y="2994487"/>
            <a:chExt cx="2865324" cy="12549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AB6042E-F9AD-4723-8198-989A5818BD4A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662F635-890E-40E7-9C7A-7E167648DBEB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606210-9BEE-4E5F-922E-940689C27319}"/>
              </a:ext>
            </a:extLst>
          </p:cNvPr>
          <p:cNvSpPr/>
          <p:nvPr/>
        </p:nvSpPr>
        <p:spPr bwMode="auto">
          <a:xfrm>
            <a:off x="4480515" y="547182"/>
            <a:ext cx="1394075" cy="248755"/>
          </a:xfrm>
          <a:prstGeom prst="rect">
            <a:avLst/>
          </a:prstGeom>
          <a:solidFill>
            <a:srgbClr val="FF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추가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(v.1.2 - 11/23)</a:t>
            </a:r>
            <a:endParaRPr lang="ko-KR" altLang="en-US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04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75598"/>
              </p:ext>
            </p:extLst>
          </p:nvPr>
        </p:nvGraphicFramePr>
        <p:xfrm>
          <a:off x="8131317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https://russelct.megastudy.net/russel/campus_common/russel_danka/russel_danka_new.asp?idx=1487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원서접수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추후 전달 예정으로 오픈 전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미전달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 </a:t>
            </a:r>
            <a:r>
              <a:rPr lang="ko-KR" altLang="en-US" sz="1400" spc="-150" dirty="0" err="1">
                <a:latin typeface="+mn-ea"/>
                <a:ea typeface="+mn-ea"/>
              </a:rPr>
              <a:t>센텀에서</a:t>
            </a:r>
            <a:r>
              <a:rPr lang="ko-KR" altLang="en-US" sz="1400" spc="-150" dirty="0">
                <a:latin typeface="+mn-ea"/>
                <a:ea typeface="+mn-ea"/>
              </a:rPr>
              <a:t>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891282"/>
              </p:ext>
            </p:extLst>
          </p:nvPr>
        </p:nvGraphicFramePr>
        <p:xfrm>
          <a:off x="57150" y="4513599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800873" y="2798969"/>
            <a:ext cx="704016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762100" y="2716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560512" y="4726585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521739" y="46444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4141200" y="4718465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4102427" y="46363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9" name="모서리가 둥근 직사각형 31">
            <a:extLst>
              <a:ext uri="{FF2B5EF4-FFF2-40B4-BE49-F238E27FC236}">
                <a16:creationId xmlns:a16="http://schemas.microsoft.com/office/drawing/2014/main" id="{5BF011E0-CE5A-4651-B9F1-565E842F8076}"/>
              </a:ext>
            </a:extLst>
          </p:cNvPr>
          <p:cNvSpPr/>
          <p:nvPr/>
        </p:nvSpPr>
        <p:spPr bwMode="auto">
          <a:xfrm>
            <a:off x="3358197" y="3501883"/>
            <a:ext cx="720080" cy="288032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spc="-100" dirty="0">
                <a:solidFill>
                  <a:schemeClr val="bg1"/>
                </a:solidFill>
                <a:latin typeface="+mn-ea"/>
                <a:ea typeface="+mn-ea"/>
              </a:rPr>
              <a:t>접수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9A70DC-D141-43C4-B9D7-7938DC56A0AD}"/>
              </a:ext>
            </a:extLst>
          </p:cNvPr>
          <p:cNvSpPr txBox="1"/>
          <p:nvPr/>
        </p:nvSpPr>
        <p:spPr>
          <a:xfrm>
            <a:off x="4077837" y="3501883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또는 온라인 접수</a:t>
            </a:r>
          </a:p>
        </p:txBody>
      </p:sp>
      <p:sp>
        <p:nvSpPr>
          <p:cNvPr id="31" name="모서리가 둥근 직사각형 26">
            <a:extLst>
              <a:ext uri="{FF2B5EF4-FFF2-40B4-BE49-F238E27FC236}">
                <a16:creationId xmlns:a16="http://schemas.microsoft.com/office/drawing/2014/main" id="{F5010F58-39B3-4206-8F6F-C1C0C234E07B}"/>
              </a:ext>
            </a:extLst>
          </p:cNvPr>
          <p:cNvSpPr/>
          <p:nvPr/>
        </p:nvSpPr>
        <p:spPr bwMode="auto">
          <a:xfrm>
            <a:off x="1352600" y="3501883"/>
            <a:ext cx="720080" cy="288032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spc="-100" dirty="0">
                <a:solidFill>
                  <a:schemeClr val="bg1"/>
                </a:solidFill>
                <a:latin typeface="+mn-ea"/>
                <a:ea typeface="+mn-ea"/>
              </a:rPr>
              <a:t>개강일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24FE43-5071-4FF2-BEEB-655079F1303B}"/>
              </a:ext>
            </a:extLst>
          </p:cNvPr>
          <p:cNvSpPr txBox="1"/>
          <p:nvPr/>
        </p:nvSpPr>
        <p:spPr>
          <a:xfrm>
            <a:off x="2059444" y="3501883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50" dirty="0">
                <a:latin typeface="+mn-ea"/>
                <a:ea typeface="+mn-ea"/>
              </a:rPr>
              <a:t>1</a:t>
            </a:r>
            <a:r>
              <a:rPr lang="ko-KR" altLang="en-US" sz="1200" spc="-150" dirty="0">
                <a:latin typeface="+mn-ea"/>
                <a:ea typeface="+mn-ea"/>
              </a:rPr>
              <a:t>차 </a:t>
            </a:r>
            <a:r>
              <a:rPr lang="en-US" altLang="ko-KR" sz="1200" spc="-150" dirty="0">
                <a:latin typeface="+mn-ea"/>
                <a:ea typeface="+mn-ea"/>
              </a:rPr>
              <a:t>: 2</a:t>
            </a:r>
            <a:r>
              <a:rPr lang="ko-KR" altLang="en-US" sz="1200" spc="-150" dirty="0">
                <a:latin typeface="+mn-ea"/>
                <a:ea typeface="+mn-ea"/>
              </a:rPr>
              <a:t>월 </a:t>
            </a:r>
            <a:r>
              <a:rPr lang="en-US" altLang="ko-KR" sz="1200" spc="-150" dirty="0">
                <a:latin typeface="+mn-ea"/>
                <a:ea typeface="+mn-ea"/>
              </a:rPr>
              <a:t>1</a:t>
            </a:r>
            <a:r>
              <a:rPr lang="ko-KR" altLang="en-US" sz="1200" spc="-150" dirty="0">
                <a:latin typeface="+mn-ea"/>
                <a:ea typeface="+mn-ea"/>
              </a:rPr>
              <a:t>일 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목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  <a:r>
              <a:rPr lang="ko-KR" altLang="en-US" sz="1200" spc="-150" dirty="0">
                <a:latin typeface="+mn-ea"/>
                <a:ea typeface="+mn-ea"/>
              </a:rPr>
              <a:t> </a:t>
            </a:r>
            <a:endParaRPr lang="en-US" altLang="ko-KR" sz="1200" spc="-150" dirty="0">
              <a:latin typeface="+mn-ea"/>
              <a:ea typeface="+mn-ea"/>
            </a:endParaRPr>
          </a:p>
          <a:p>
            <a:r>
              <a:rPr lang="en-US" altLang="ko-KR" sz="1200" spc="-150" dirty="0">
                <a:latin typeface="+mn-ea"/>
                <a:ea typeface="+mn-ea"/>
              </a:rPr>
              <a:t>2</a:t>
            </a:r>
            <a:r>
              <a:rPr lang="ko-KR" altLang="en-US" sz="1200" spc="-150" dirty="0">
                <a:latin typeface="+mn-ea"/>
                <a:ea typeface="+mn-ea"/>
              </a:rPr>
              <a:t>차 </a:t>
            </a:r>
            <a:r>
              <a:rPr lang="en-US" altLang="ko-KR" sz="1200" spc="-150" dirty="0">
                <a:latin typeface="+mn-ea"/>
                <a:ea typeface="+mn-ea"/>
              </a:rPr>
              <a:t>: 2</a:t>
            </a:r>
            <a:r>
              <a:rPr lang="ko-KR" altLang="en-US" sz="1200" spc="-150" dirty="0">
                <a:latin typeface="+mn-ea"/>
                <a:ea typeface="+mn-ea"/>
              </a:rPr>
              <a:t>월 </a:t>
            </a:r>
            <a:r>
              <a:rPr lang="en-US" altLang="ko-KR" sz="1200" spc="-150" dirty="0">
                <a:latin typeface="+mn-ea"/>
                <a:ea typeface="+mn-ea"/>
              </a:rPr>
              <a:t>13</a:t>
            </a:r>
            <a:r>
              <a:rPr lang="ko-KR" altLang="en-US" sz="1200" spc="-150" dirty="0">
                <a:latin typeface="+mn-ea"/>
                <a:ea typeface="+mn-ea"/>
              </a:rPr>
              <a:t>일 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화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</a:p>
          <a:p>
            <a:r>
              <a:rPr lang="en-US" altLang="ko-KR" sz="1200" spc="-150" dirty="0">
                <a:latin typeface="+mn-ea"/>
                <a:ea typeface="+mn-ea"/>
              </a:rPr>
              <a:t>3</a:t>
            </a:r>
            <a:r>
              <a:rPr lang="ko-KR" altLang="en-US" sz="1200" spc="-150" dirty="0">
                <a:latin typeface="+mn-ea"/>
                <a:ea typeface="+mn-ea"/>
              </a:rPr>
              <a:t>차 </a:t>
            </a:r>
            <a:r>
              <a:rPr lang="en-US" altLang="ko-KR" sz="1200" spc="-150" dirty="0">
                <a:latin typeface="+mn-ea"/>
                <a:ea typeface="+mn-ea"/>
              </a:rPr>
              <a:t>: 3</a:t>
            </a:r>
            <a:r>
              <a:rPr lang="ko-KR" altLang="en-US" sz="1200" spc="-150" dirty="0">
                <a:latin typeface="+mn-ea"/>
                <a:ea typeface="+mn-ea"/>
              </a:rPr>
              <a:t>월 </a:t>
            </a:r>
            <a:r>
              <a:rPr lang="en-US" altLang="ko-KR" sz="1200" spc="-150" dirty="0">
                <a:latin typeface="+mn-ea"/>
                <a:ea typeface="+mn-ea"/>
              </a:rPr>
              <a:t>4</a:t>
            </a:r>
            <a:r>
              <a:rPr lang="ko-KR" altLang="en-US" sz="1200" spc="-150" dirty="0">
                <a:latin typeface="+mn-ea"/>
                <a:ea typeface="+mn-ea"/>
              </a:rPr>
              <a:t>일 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월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  <a:endParaRPr lang="ko-KR" altLang="en-US" sz="1200" spc="-150" dirty="0">
              <a:latin typeface="+mn-ea"/>
              <a:ea typeface="+mn-ea"/>
            </a:endParaRPr>
          </a:p>
        </p:txBody>
      </p:sp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8049EDBA-F98E-46F6-95F6-2D8FB6DF75A9}"/>
              </a:ext>
            </a:extLst>
          </p:cNvPr>
          <p:cNvSpPr/>
          <p:nvPr/>
        </p:nvSpPr>
        <p:spPr bwMode="auto">
          <a:xfrm>
            <a:off x="5580171" y="3526918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A3CF-0559-4C5A-89CA-BD081580217D}"/>
              </a:ext>
            </a:extLst>
          </p:cNvPr>
          <p:cNvSpPr/>
          <p:nvPr/>
        </p:nvSpPr>
        <p:spPr bwMode="auto">
          <a:xfrm>
            <a:off x="1064568" y="3404512"/>
            <a:ext cx="5985818" cy="74123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85447-E3FC-41C8-968A-BB2F26236E18}"/>
              </a:ext>
            </a:extLst>
          </p:cNvPr>
          <p:cNvSpPr/>
          <p:nvPr/>
        </p:nvSpPr>
        <p:spPr>
          <a:xfrm>
            <a:off x="992560" y="33223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137C952-D029-42B2-8544-9A7DBD0A0869}"/>
              </a:ext>
            </a:extLst>
          </p:cNvPr>
          <p:cNvSpPr/>
          <p:nvPr/>
        </p:nvSpPr>
        <p:spPr bwMode="auto">
          <a:xfrm>
            <a:off x="6637448" y="787665"/>
            <a:ext cx="1351212" cy="5661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47261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6596" y="509301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08397"/>
              </p:ext>
            </p:extLst>
          </p:nvPr>
        </p:nvGraphicFramePr>
        <p:xfrm>
          <a:off x="8122928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6054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6F4D54-C1A5-46A6-A0FE-532044BB63EE}"/>
              </a:ext>
            </a:extLst>
          </p:cNvPr>
          <p:cNvSpPr txBox="1"/>
          <p:nvPr/>
        </p:nvSpPr>
        <p:spPr>
          <a:xfrm>
            <a:off x="270973" y="634031"/>
            <a:ext cx="3097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50" dirty="0">
                <a:latin typeface="+mj-ea"/>
                <a:ea typeface="+mj-ea"/>
              </a:rPr>
              <a:t>■ 단과 </a:t>
            </a:r>
            <a:r>
              <a:rPr lang="ko-KR" altLang="en-US" sz="1000" b="1" spc="-150" dirty="0" err="1">
                <a:latin typeface="+mj-ea"/>
                <a:ea typeface="+mj-ea"/>
              </a:rPr>
              <a:t>수강별</a:t>
            </a:r>
            <a:r>
              <a:rPr lang="ko-KR" altLang="en-US" sz="1000" b="1" spc="-150" dirty="0">
                <a:latin typeface="+mj-ea"/>
                <a:ea typeface="+mj-ea"/>
              </a:rPr>
              <a:t> </a:t>
            </a:r>
            <a:r>
              <a:rPr lang="ko-KR" altLang="en-US" sz="1000" b="1" spc="-150" dirty="0" err="1">
                <a:latin typeface="+mj-ea"/>
                <a:ea typeface="+mj-ea"/>
              </a:rPr>
              <a:t>바른공부</a:t>
            </a:r>
            <a:r>
              <a:rPr lang="ko-KR" altLang="en-US" sz="1000" b="1" spc="-150" dirty="0">
                <a:latin typeface="+mj-ea"/>
                <a:ea typeface="+mj-ea"/>
              </a:rPr>
              <a:t> 자습전용관 지원 혜택</a:t>
            </a:r>
            <a:r>
              <a:rPr lang="en-US" altLang="ko-KR" sz="1000" b="1" spc="-150" dirty="0">
                <a:latin typeface="+mj-ea"/>
                <a:ea typeface="+mj-ea"/>
              </a:rPr>
              <a:t>,</a:t>
            </a:r>
            <a:endParaRPr lang="ko-KR" altLang="en-US" sz="1000" b="1" spc="-150" dirty="0">
              <a:latin typeface="+mj-ea"/>
              <a:ea typeface="+mj-ea"/>
            </a:endParaRP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A0AB69AC-E016-4D4D-AC05-EC6089F74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12490"/>
              </p:ext>
            </p:extLst>
          </p:nvPr>
        </p:nvGraphicFramePr>
        <p:xfrm>
          <a:off x="272480" y="895641"/>
          <a:ext cx="5502163" cy="210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851166093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115697121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95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맞춤수업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자습전용관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바른공부 자습전용관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95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</a:t>
                      </a:r>
                      <a:r>
                        <a:rPr lang="en-US" altLang="ko-KR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수강</a:t>
                      </a: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</a:t>
                      </a: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수강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4강좌 수강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5강좌 수강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전액 지원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/의치대반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전액</a:t>
                      </a: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지원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연고대반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전액</a:t>
                      </a: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지원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블루반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그린반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Object 26">
            <a:extLst>
              <a:ext uri="{FF2B5EF4-FFF2-40B4-BE49-F238E27FC236}">
                <a16:creationId xmlns:a16="http://schemas.microsoft.com/office/drawing/2014/main" id="{0E5F7135-8972-4DFB-A5A7-4C8F313FD24B}"/>
              </a:ext>
            </a:extLst>
          </p:cNvPr>
          <p:cNvSpPr txBox="1"/>
          <p:nvPr/>
        </p:nvSpPr>
        <p:spPr>
          <a:xfrm>
            <a:off x="189399" y="3146631"/>
            <a:ext cx="3085095" cy="26586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맞춤수업이란? 개인별 실력 향상을 위해 필요한 수준별 맞춤형 수업을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필수적으로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선택</a:t>
            </a:r>
            <a:endParaRPr 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just"/>
            <a:endParaRPr 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just"/>
            <a:r>
              <a:rPr 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■ 공통 사항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내신 성적은 고교 1학년 1학기부터 3학년 2학기까지의 성적 기준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성적 기준은 2024학년도 수능 및 6월/9월 평가원 모의평가 성적 기준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대학교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전형은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24, 23학번 적용되며, 재학증명서 또는 합격증명서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제출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필수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(22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학번 이상은 별도 기준 적용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)</a:t>
            </a:r>
            <a:endParaRPr 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모집요강 해당반에 따른 단과 맞춤수업 강좌 신청은 필수사항이며, 미충족 시 입학 불가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맞춤수업 강좌 및 지원 혜택은 단과 완강 시 적용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주 2회 수업 신청 시, 맞춤수업 2강좌 인정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성적표 제출은 필수사항이며, 위조한 성적표 제출 시 이에 따른 수강료 납부 및 퇴원 절차 진행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성적기준 및 입학요건에 부합하지 않을 경우 개별 문의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2025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우선선발반은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3월부터 2025 정규반 모집요강으로 변경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2025 N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수 정규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반 모집요강은 학원 사정에 의해 변경될 수 있으며, 변경 시 홈페이지 게시 및 안내예정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전형별 장학 혜택자는 장학서약서 작성 후 혜택 진행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FC4BC2-084E-43CE-B016-59090CD0D897}"/>
              </a:ext>
            </a:extLst>
          </p:cNvPr>
          <p:cNvGrpSpPr/>
          <p:nvPr/>
        </p:nvGrpSpPr>
        <p:grpSpPr>
          <a:xfrm>
            <a:off x="287442" y="3022317"/>
            <a:ext cx="2865324" cy="70838"/>
            <a:chOff x="4016896" y="2994487"/>
            <a:chExt cx="2865324" cy="12549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02AF008-C0D5-422C-B788-ED27D8689CAB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38CEAF4-CD26-4881-872A-3C63FF95F202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783605-0917-4102-A719-FD0E03F11CB1}"/>
              </a:ext>
            </a:extLst>
          </p:cNvPr>
          <p:cNvSpPr/>
          <p:nvPr/>
        </p:nvSpPr>
        <p:spPr bwMode="auto">
          <a:xfrm>
            <a:off x="4658580" y="547182"/>
            <a:ext cx="1394075" cy="248755"/>
          </a:xfrm>
          <a:prstGeom prst="rect">
            <a:avLst/>
          </a:prstGeom>
          <a:solidFill>
            <a:srgbClr val="FF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추가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(v.1.2 - 11/23)</a:t>
            </a:r>
            <a:endParaRPr lang="ko-KR" altLang="en-US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46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432048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394954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</a:t>
            </a:r>
            <a:r>
              <a:rPr lang="ko-KR" altLang="en-US" sz="1200" b="1" spc="-100" dirty="0" err="1">
                <a:latin typeface="+mn-ea"/>
                <a:ea typeface="+mn-ea"/>
              </a:rPr>
              <a:t>센텀을</a:t>
            </a:r>
            <a:r>
              <a:rPr lang="ko-KR" altLang="en-US" sz="1200" b="1" spc="-100" dirty="0">
                <a:latin typeface="+mn-ea"/>
                <a:ea typeface="+mn-ea"/>
              </a:rPr>
              <a:t>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7296"/>
              </p:ext>
            </p:extLst>
          </p:nvPr>
        </p:nvGraphicFramePr>
        <p:xfrm>
          <a:off x="8122928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센텀학원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명예의 전당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2023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학년도 내용 활용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https://russelct.megastudy.net/russel_ct/event/2023/hero/index.asp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다음 페이지에 이어짐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342530" y="1311151"/>
            <a:ext cx="670828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303758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센텀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센텀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FD3285-7F59-4A75-8220-EE3E015F990F}"/>
              </a:ext>
            </a:extLst>
          </p:cNvPr>
          <p:cNvSpPr txBox="1"/>
          <p:nvPr/>
        </p:nvSpPr>
        <p:spPr>
          <a:xfrm>
            <a:off x="325438" y="1916832"/>
            <a:ext cx="2809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서울 가지 마라</a:t>
            </a:r>
            <a:r>
              <a:rPr lang="en-US" altLang="ko-KR" sz="1000" spc="-100" dirty="0">
                <a:latin typeface="+mn-ea"/>
                <a:ea typeface="+mn-ea"/>
              </a:rPr>
              <a:t>! </a:t>
            </a:r>
            <a:r>
              <a:rPr lang="ko-KR" altLang="en-US" sz="1000" spc="-100" dirty="0">
                <a:latin typeface="+mn-ea"/>
                <a:ea typeface="+mn-ea"/>
              </a:rPr>
              <a:t>러셀 </a:t>
            </a:r>
            <a:r>
              <a:rPr lang="ko-KR" altLang="en-US" sz="1000" spc="-100" dirty="0" err="1">
                <a:latin typeface="+mn-ea"/>
                <a:ea typeface="+mn-ea"/>
              </a:rPr>
              <a:t>센텀이면</a:t>
            </a:r>
            <a:r>
              <a:rPr lang="ko-KR" altLang="en-US" sz="1000" spc="-100" dirty="0">
                <a:latin typeface="+mn-ea"/>
                <a:ea typeface="+mn-ea"/>
              </a:rPr>
              <a:t> 충분하다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센텀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1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A1D7962-2412-4259-A2C5-F3461FBED825}"/>
              </a:ext>
            </a:extLst>
          </p:cNvPr>
          <p:cNvGrpSpPr/>
          <p:nvPr/>
        </p:nvGrpSpPr>
        <p:grpSpPr>
          <a:xfrm>
            <a:off x="352203" y="2548353"/>
            <a:ext cx="2694734" cy="1992706"/>
            <a:chOff x="352202" y="2924944"/>
            <a:chExt cx="4904345" cy="362667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0C733-63F5-4E2A-8981-96E314FD3627}"/>
                </a:ext>
              </a:extLst>
            </p:cNvPr>
            <p:cNvGrpSpPr/>
            <p:nvPr/>
          </p:nvGrpSpPr>
          <p:grpSpPr>
            <a:xfrm>
              <a:off x="981495" y="2924944"/>
              <a:ext cx="3624500" cy="1064809"/>
              <a:chOff x="981495" y="2924944"/>
              <a:chExt cx="3624500" cy="1064809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FAA5A9E-5F63-4B01-9C24-DD2D8EB374DB}"/>
                  </a:ext>
                </a:extLst>
              </p:cNvPr>
              <p:cNvSpPr/>
              <p:nvPr/>
            </p:nvSpPr>
            <p:spPr bwMode="auto">
              <a:xfrm>
                <a:off x="981495" y="2924944"/>
                <a:ext cx="1064809" cy="1064809"/>
              </a:xfrm>
              <a:prstGeom prst="ellipse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의예과</a:t>
                </a:r>
                <a:b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67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353BD5B-36D2-43C2-BA0F-8710B27D41F4}"/>
                  </a:ext>
                </a:extLst>
              </p:cNvPr>
              <p:cNvSpPr/>
              <p:nvPr/>
            </p:nvSpPr>
            <p:spPr bwMode="auto">
              <a:xfrm>
                <a:off x="2261341" y="2924944"/>
                <a:ext cx="1064809" cy="1064809"/>
              </a:xfrm>
              <a:prstGeom prst="ellipse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치</a:t>
                </a: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</a:t>
                </a: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</a:t>
                </a: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</a:t>
                </a:r>
                <a:b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39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5C71A02-1054-450F-958A-7A5E5E9683E2}"/>
                  </a:ext>
                </a:extLst>
              </p:cNvPr>
              <p:cNvSpPr/>
              <p:nvPr/>
            </p:nvSpPr>
            <p:spPr bwMode="auto">
              <a:xfrm>
                <a:off x="3541186" y="2924944"/>
                <a:ext cx="1064809" cy="1064809"/>
              </a:xfrm>
              <a:prstGeom prst="ellipse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spc="-1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서연고</a:t>
                </a:r>
                <a:b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38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</a:p>
            </p:txBody>
          </p: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011D008-FCF1-4582-A453-F5C41DFC3A82}"/>
                </a:ext>
              </a:extLst>
            </p:cNvPr>
            <p:cNvSpPr/>
            <p:nvPr/>
          </p:nvSpPr>
          <p:spPr bwMode="auto">
            <a:xfrm>
              <a:off x="981495" y="4163952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서성한이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43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A541230-F1CE-410A-9CA6-F336BCF417DD}"/>
                </a:ext>
              </a:extLst>
            </p:cNvPr>
            <p:cNvSpPr/>
            <p:nvPr/>
          </p:nvSpPr>
          <p:spPr bwMode="auto">
            <a:xfrm>
              <a:off x="2261341" y="4163952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중경외시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55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1DE7EC0-936A-4B67-9CF8-39813EE0C558}"/>
                </a:ext>
              </a:extLst>
            </p:cNvPr>
            <p:cNvSpPr/>
            <p:nvPr/>
          </p:nvSpPr>
          <p:spPr bwMode="auto">
            <a:xfrm>
              <a:off x="3530164" y="4163952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9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건동홍숙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FF056CE-3C54-45B5-9637-51DA75EB58FD}"/>
                </a:ext>
              </a:extLst>
            </p:cNvPr>
            <p:cNvSpPr/>
            <p:nvPr/>
          </p:nvSpPr>
          <p:spPr bwMode="auto">
            <a:xfrm>
              <a:off x="352202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이공계특성화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8907BD2-54B2-4735-9083-46F8612B4D2A}"/>
                </a:ext>
              </a:extLst>
            </p:cNvPr>
            <p:cNvSpPr/>
            <p:nvPr/>
          </p:nvSpPr>
          <p:spPr bwMode="auto">
            <a:xfrm>
              <a:off x="1632047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경찰대 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사관학교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DC3FF6B-ECA5-4817-AFA1-21451E16B7C2}"/>
                </a:ext>
              </a:extLst>
            </p:cNvPr>
            <p:cNvSpPr/>
            <p:nvPr/>
          </p:nvSpPr>
          <p:spPr bwMode="auto">
            <a:xfrm>
              <a:off x="2911892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교원 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교육대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2646A3-193B-4CB0-97D1-4E812C85BD23}"/>
                </a:ext>
              </a:extLst>
            </p:cNvPr>
            <p:cNvSpPr/>
            <p:nvPr/>
          </p:nvSpPr>
          <p:spPr bwMode="auto">
            <a:xfrm>
              <a:off x="4191738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부산대 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경북대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75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FC9A3A-632E-4EBC-9233-97FECAEF2C83}"/>
              </a:ext>
            </a:extLst>
          </p:cNvPr>
          <p:cNvSpPr/>
          <p:nvPr/>
        </p:nvSpPr>
        <p:spPr>
          <a:xfrm>
            <a:off x="135158" y="4630346"/>
            <a:ext cx="3063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sz="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센텀학원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</a:t>
            </a:r>
            <a:r>
              <a:rPr lang="ko-KR" altLang="en-US" sz="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합격자 기준</a:t>
            </a:r>
            <a:b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단과 수강생 제외</a:t>
            </a: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복수대학 합격자 포함</a:t>
            </a: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7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1370D73-A4BE-4234-86E8-E0CF18FA6BB7}"/>
              </a:ext>
            </a:extLst>
          </p:cNvPr>
          <p:cNvSpPr/>
          <p:nvPr/>
        </p:nvSpPr>
        <p:spPr bwMode="auto">
          <a:xfrm>
            <a:off x="213815" y="1854933"/>
            <a:ext cx="3034344" cy="308319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33485" y="18152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023572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9766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560442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30039"/>
              </p:ext>
            </p:extLst>
          </p:nvPr>
        </p:nvGraphicFramePr>
        <p:xfrm>
          <a:off x="8122928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그래프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 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E1D3D14-3473-4E17-A2FD-A96691E4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646978"/>
            <a:ext cx="5599654" cy="26105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6DE065-C69D-4E24-8934-7523DFAE37CC}"/>
              </a:ext>
            </a:extLst>
          </p:cNvPr>
          <p:cNvSpPr txBox="1"/>
          <p:nvPr/>
        </p:nvSpPr>
        <p:spPr>
          <a:xfrm>
            <a:off x="386796" y="2667447"/>
            <a:ext cx="1681551" cy="406265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latin typeface="+mn-ea"/>
                <a:ea typeface="+mn-ea"/>
              </a:rPr>
              <a:t>[2023] </a:t>
            </a:r>
            <a:r>
              <a:rPr lang="ko-KR" altLang="en-US" sz="600" dirty="0">
                <a:latin typeface="+mn-ea"/>
                <a:ea typeface="+mn-ea"/>
              </a:rPr>
              <a:t>서의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</a:t>
            </a:r>
            <a:r>
              <a:rPr lang="en-US" altLang="ko-KR" sz="600" dirty="0">
                <a:latin typeface="+mn-ea"/>
                <a:ea typeface="+mn-ea"/>
              </a:rPr>
              <a:t>·</a:t>
            </a:r>
            <a:r>
              <a:rPr lang="ko-KR" altLang="en-US" sz="600" dirty="0">
                <a:latin typeface="+mn-ea"/>
                <a:ea typeface="+mn-ea"/>
              </a:rPr>
              <a:t>성</a:t>
            </a:r>
            <a:r>
              <a:rPr lang="en-US" altLang="ko-KR" sz="600" dirty="0">
                <a:latin typeface="+mn-ea"/>
                <a:ea typeface="+mn-ea"/>
              </a:rPr>
              <a:t>·</a:t>
            </a:r>
            <a:r>
              <a:rPr lang="ko-KR" altLang="en-US" sz="600" dirty="0" err="1">
                <a:latin typeface="+mn-ea"/>
                <a:ea typeface="+mn-ea"/>
              </a:rPr>
              <a:t>카의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울의 </a:t>
            </a:r>
            <a:r>
              <a:rPr lang="en-US" altLang="ko-KR" sz="600" dirty="0">
                <a:latin typeface="+mn-ea"/>
                <a:ea typeface="+mn-ea"/>
              </a:rPr>
              <a:t>3</a:t>
            </a:r>
            <a:r>
              <a:rPr lang="ko-KR" altLang="en-US" sz="600" dirty="0">
                <a:latin typeface="+mn-ea"/>
                <a:ea typeface="+mn-ea"/>
              </a:rPr>
              <a:t>명 포함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[2022] </a:t>
            </a:r>
            <a:r>
              <a:rPr lang="ko-KR" altLang="en-US" sz="600" dirty="0">
                <a:latin typeface="+mn-ea"/>
                <a:ea typeface="+mn-ea"/>
              </a:rPr>
              <a:t>성의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 err="1">
                <a:latin typeface="+mn-ea"/>
                <a:ea typeface="+mn-ea"/>
              </a:rPr>
              <a:t>카의</a:t>
            </a:r>
            <a:r>
              <a:rPr lang="en-US" altLang="ko-KR" sz="600" dirty="0">
                <a:latin typeface="+mn-ea"/>
                <a:ea typeface="+mn-ea"/>
              </a:rPr>
              <a:t> 2</a:t>
            </a:r>
            <a:r>
              <a:rPr lang="ko-KR" altLang="en-US" sz="600" dirty="0">
                <a:latin typeface="+mn-ea"/>
                <a:ea typeface="+mn-ea"/>
              </a:rPr>
              <a:t>명 포함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[2021] </a:t>
            </a:r>
            <a:r>
              <a:rPr lang="ko-KR" altLang="en-US" sz="600" dirty="0">
                <a:latin typeface="+mn-ea"/>
                <a:ea typeface="+mn-ea"/>
              </a:rPr>
              <a:t>서의 </a:t>
            </a:r>
            <a:r>
              <a:rPr lang="en-US" altLang="ko-KR" sz="600" dirty="0">
                <a:latin typeface="+mn-ea"/>
                <a:ea typeface="+mn-ea"/>
              </a:rPr>
              <a:t>2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성의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 err="1">
                <a:latin typeface="+mn-ea"/>
                <a:ea typeface="+mn-ea"/>
              </a:rPr>
              <a:t>카의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포함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FA877B-263F-4C9A-A111-768F37F54C68}"/>
              </a:ext>
            </a:extLst>
          </p:cNvPr>
          <p:cNvSpPr txBox="1"/>
          <p:nvPr/>
        </p:nvSpPr>
        <p:spPr>
          <a:xfrm>
            <a:off x="2285462" y="2650399"/>
            <a:ext cx="1625445" cy="446892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latin typeface="+mn-ea"/>
                <a:ea typeface="+mn-ea"/>
              </a:rPr>
              <a:t>[2023] </a:t>
            </a:r>
            <a:r>
              <a:rPr lang="ko-KR" altLang="en-US" sz="600" dirty="0">
                <a:latin typeface="+mn-ea"/>
                <a:ea typeface="+mn-ea"/>
              </a:rPr>
              <a:t>서울대 </a:t>
            </a:r>
            <a:r>
              <a:rPr lang="en-US" altLang="ko-KR" sz="600" dirty="0">
                <a:latin typeface="+mn-ea"/>
                <a:ea typeface="+mn-ea"/>
              </a:rPr>
              <a:t>9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연세대 </a:t>
            </a:r>
            <a:r>
              <a:rPr lang="en-US" altLang="ko-KR" sz="600" dirty="0">
                <a:latin typeface="+mn-ea"/>
                <a:ea typeface="+mn-ea"/>
              </a:rPr>
              <a:t>19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고려대 </a:t>
            </a:r>
            <a:r>
              <a:rPr lang="en-US" altLang="ko-KR" sz="600" dirty="0">
                <a:latin typeface="+mn-ea"/>
                <a:ea typeface="+mn-ea"/>
              </a:rPr>
              <a:t>10</a:t>
            </a:r>
            <a:r>
              <a:rPr lang="ko-KR" altLang="en-US" sz="600" dirty="0">
                <a:latin typeface="+mn-ea"/>
                <a:ea typeface="+mn-ea"/>
              </a:rPr>
              <a:t>명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[2022] </a:t>
            </a:r>
            <a:r>
              <a:rPr lang="ko-KR" altLang="en-US" sz="600" dirty="0">
                <a:latin typeface="+mn-ea"/>
                <a:ea typeface="+mn-ea"/>
              </a:rPr>
              <a:t>서울대 </a:t>
            </a:r>
            <a:r>
              <a:rPr lang="en-US" altLang="ko-KR" sz="600" dirty="0">
                <a:latin typeface="+mn-ea"/>
                <a:ea typeface="+mn-ea"/>
              </a:rPr>
              <a:t>3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연세대 </a:t>
            </a:r>
            <a:r>
              <a:rPr lang="en-US" altLang="ko-KR" sz="600" dirty="0">
                <a:latin typeface="+mn-ea"/>
                <a:ea typeface="+mn-ea"/>
              </a:rPr>
              <a:t>15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고려대 </a:t>
            </a:r>
            <a:r>
              <a:rPr lang="en-US" altLang="ko-KR" sz="600" dirty="0">
                <a:latin typeface="+mn-ea"/>
                <a:ea typeface="+mn-ea"/>
              </a:rPr>
              <a:t>16</a:t>
            </a:r>
            <a:r>
              <a:rPr lang="ko-KR" altLang="en-US" sz="600" dirty="0">
                <a:latin typeface="+mn-ea"/>
                <a:ea typeface="+mn-ea"/>
              </a:rPr>
              <a:t>명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[2021] </a:t>
            </a:r>
            <a:r>
              <a:rPr lang="ko-KR" altLang="en-US" sz="600" dirty="0">
                <a:latin typeface="+mn-ea"/>
                <a:ea typeface="+mn-ea"/>
              </a:rPr>
              <a:t>서울대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연세대 </a:t>
            </a:r>
            <a:r>
              <a:rPr lang="en-US" altLang="ko-KR" sz="600" dirty="0">
                <a:latin typeface="+mn-ea"/>
                <a:ea typeface="+mn-ea"/>
              </a:rPr>
              <a:t>12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고려대 </a:t>
            </a:r>
            <a:r>
              <a:rPr lang="en-US" altLang="ko-KR" sz="600" dirty="0">
                <a:latin typeface="+mn-ea"/>
                <a:ea typeface="+mn-ea"/>
              </a:rPr>
              <a:t>15</a:t>
            </a:r>
            <a:r>
              <a:rPr lang="ko-KR" altLang="en-US" sz="600" dirty="0">
                <a:latin typeface="+mn-ea"/>
                <a:ea typeface="+mn-ea"/>
              </a:rPr>
              <a:t>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F8CE4D-BE23-4772-98DA-BF39749BB077}"/>
              </a:ext>
            </a:extLst>
          </p:cNvPr>
          <p:cNvSpPr txBox="1"/>
          <p:nvPr/>
        </p:nvSpPr>
        <p:spPr>
          <a:xfrm>
            <a:off x="577795" y="838762"/>
            <a:ext cx="1333767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개년</a:t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ko-KR" altLang="en-US" sz="1000" b="1" dirty="0">
                <a:latin typeface="+mn-ea"/>
                <a:ea typeface="+mn-ea"/>
              </a:rPr>
              <a:t>의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치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한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약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수 배출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662195-9EB9-49ED-AF99-33B38D5C8E1C}"/>
              </a:ext>
            </a:extLst>
          </p:cNvPr>
          <p:cNvSpPr txBox="1"/>
          <p:nvPr/>
        </p:nvSpPr>
        <p:spPr>
          <a:xfrm>
            <a:off x="2459106" y="823302"/>
            <a:ext cx="1333767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개년</a:t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ko-KR" altLang="en-US" sz="1000" b="1" dirty="0">
                <a:latin typeface="+mn-ea"/>
                <a:ea typeface="+mn-ea"/>
              </a:rPr>
              <a:t>서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연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고 배출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684170-BEB1-4224-816C-574277BDD1D8}"/>
              </a:ext>
            </a:extLst>
          </p:cNvPr>
          <p:cNvSpPr txBox="1"/>
          <p:nvPr/>
        </p:nvSpPr>
        <p:spPr>
          <a:xfrm>
            <a:off x="4287333" y="778465"/>
            <a:ext cx="1333767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개년</a:t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ko-KR" altLang="en-US" sz="1000" b="1" dirty="0">
                <a:latin typeface="+mn-ea"/>
                <a:ea typeface="+mn-ea"/>
              </a:rPr>
              <a:t>주요 상위권 대학 배출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6B92AE9-0AB0-4E64-822C-A25A86BD0634}"/>
              </a:ext>
            </a:extLst>
          </p:cNvPr>
          <p:cNvGrpSpPr/>
          <p:nvPr/>
        </p:nvGrpSpPr>
        <p:grpSpPr>
          <a:xfrm>
            <a:off x="287442" y="3302175"/>
            <a:ext cx="2865324" cy="70838"/>
            <a:chOff x="4016896" y="2994487"/>
            <a:chExt cx="2865324" cy="12549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0E434AA-174F-4EAD-99E1-1876FF404096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672B00F-27D1-4B7A-AC0D-D6D3BFA53DD4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1E6524C-FBB6-4862-9098-32F9D8D24D64}"/>
              </a:ext>
            </a:extLst>
          </p:cNvPr>
          <p:cNvGrpSpPr/>
          <p:nvPr/>
        </p:nvGrpSpPr>
        <p:grpSpPr>
          <a:xfrm>
            <a:off x="352203" y="4028582"/>
            <a:ext cx="2694734" cy="1992706"/>
            <a:chOff x="352202" y="2924944"/>
            <a:chExt cx="4904345" cy="36266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2132534-4344-4C0A-82ED-A6CC6AF7903F}"/>
                </a:ext>
              </a:extLst>
            </p:cNvPr>
            <p:cNvGrpSpPr/>
            <p:nvPr/>
          </p:nvGrpSpPr>
          <p:grpSpPr>
            <a:xfrm>
              <a:off x="981495" y="2924944"/>
              <a:ext cx="3624500" cy="1064809"/>
              <a:chOff x="981495" y="2924944"/>
              <a:chExt cx="3624500" cy="1064809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16A1467A-204B-4DE6-BC93-BFDD6593E7AF}"/>
                  </a:ext>
                </a:extLst>
              </p:cNvPr>
              <p:cNvSpPr/>
              <p:nvPr/>
            </p:nvSpPr>
            <p:spPr bwMode="auto">
              <a:xfrm>
                <a:off x="981495" y="2924944"/>
                <a:ext cx="1064809" cy="1064809"/>
              </a:xfrm>
              <a:prstGeom prst="ellipse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의예과</a:t>
                </a:r>
                <a:b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176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5A78088-6D07-48C6-B1FE-2A02D32B523E}"/>
                  </a:ext>
                </a:extLst>
              </p:cNvPr>
              <p:cNvSpPr/>
              <p:nvPr/>
            </p:nvSpPr>
            <p:spPr bwMode="auto">
              <a:xfrm>
                <a:off x="2261341" y="2924944"/>
                <a:ext cx="1064809" cy="1064809"/>
              </a:xfrm>
              <a:prstGeom prst="ellipse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치</a:t>
                </a: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</a:t>
                </a: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</a:t>
                </a: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</a:t>
                </a:r>
                <a:b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125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F4B0C6DE-07EC-4CA3-AB3C-2A67B7FE2AFD}"/>
                  </a:ext>
                </a:extLst>
              </p:cNvPr>
              <p:cNvSpPr/>
              <p:nvPr/>
            </p:nvSpPr>
            <p:spPr bwMode="auto">
              <a:xfrm>
                <a:off x="3541186" y="2924944"/>
                <a:ext cx="1064809" cy="1064809"/>
              </a:xfrm>
              <a:prstGeom prst="ellipse">
                <a:avLst/>
              </a:prstGeom>
              <a:solidFill>
                <a:schemeClr val="bg1"/>
              </a:solidFill>
              <a:ln w="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spc="-1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서연고</a:t>
                </a:r>
                <a:b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127</a:t>
                </a:r>
                <a:r>
                  <a:rPr lang="ko-KR" altLang="en-US" sz="900" spc="-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</a:p>
            </p:txBody>
          </p:sp>
        </p:grp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0D88B48-E2D5-4DD7-A43E-F8C6C5904A96}"/>
                </a:ext>
              </a:extLst>
            </p:cNvPr>
            <p:cNvSpPr/>
            <p:nvPr/>
          </p:nvSpPr>
          <p:spPr bwMode="auto">
            <a:xfrm>
              <a:off x="981495" y="4163952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서성한이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165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FE24CAB-2D2E-4C7D-92C2-2C6A32EB04FA}"/>
                </a:ext>
              </a:extLst>
            </p:cNvPr>
            <p:cNvSpPr/>
            <p:nvPr/>
          </p:nvSpPr>
          <p:spPr bwMode="auto">
            <a:xfrm>
              <a:off x="2261341" y="4163952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중경외시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168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A0CB258-EE98-4200-8FF7-1BAE505850E1}"/>
                </a:ext>
              </a:extLst>
            </p:cNvPr>
            <p:cNvSpPr/>
            <p:nvPr/>
          </p:nvSpPr>
          <p:spPr bwMode="auto">
            <a:xfrm>
              <a:off x="3530164" y="4163952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9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건동홍숙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75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3264186-E05E-435E-A45B-0E904A6148A2}"/>
                </a:ext>
              </a:extLst>
            </p:cNvPr>
            <p:cNvSpPr/>
            <p:nvPr/>
          </p:nvSpPr>
          <p:spPr bwMode="auto">
            <a:xfrm>
              <a:off x="352202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이공계특성화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FBE3083-B792-4A8C-A3EF-920404E93109}"/>
                </a:ext>
              </a:extLst>
            </p:cNvPr>
            <p:cNvSpPr/>
            <p:nvPr/>
          </p:nvSpPr>
          <p:spPr bwMode="auto">
            <a:xfrm>
              <a:off x="1632047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경찰대 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사관학교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A4BA07C-6633-447D-A9A9-ECBC0301A834}"/>
                </a:ext>
              </a:extLst>
            </p:cNvPr>
            <p:cNvSpPr/>
            <p:nvPr/>
          </p:nvSpPr>
          <p:spPr bwMode="auto">
            <a:xfrm>
              <a:off x="2911892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교원 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교육대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39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CA1643D-C0C2-4CF3-B446-8C3654BFF196}"/>
                </a:ext>
              </a:extLst>
            </p:cNvPr>
            <p:cNvSpPr/>
            <p:nvPr/>
          </p:nvSpPr>
          <p:spPr bwMode="auto">
            <a:xfrm>
              <a:off x="4191738" y="5486808"/>
              <a:ext cx="1064809" cy="1064809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부산대 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경북대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234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4CEA4DA-265A-4D34-B9C5-F46930FE5173}"/>
              </a:ext>
            </a:extLst>
          </p:cNvPr>
          <p:cNvSpPr txBox="1"/>
          <p:nvPr/>
        </p:nvSpPr>
        <p:spPr>
          <a:xfrm>
            <a:off x="703239" y="3499217"/>
            <a:ext cx="2110814" cy="43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spc="-100" dirty="0">
                <a:latin typeface="+mn-ea"/>
                <a:ea typeface="+mn-ea"/>
              </a:rPr>
              <a:t>최상위권의 선택</a:t>
            </a:r>
            <a:r>
              <a:rPr lang="en-US" altLang="ko-KR" sz="1050" spc="-100" dirty="0">
                <a:latin typeface="+mn-ea"/>
                <a:ea typeface="+mn-ea"/>
              </a:rPr>
              <a:t>!</a:t>
            </a:r>
            <a:br>
              <a:rPr lang="en-US" altLang="ko-KR" sz="1050" spc="-100" dirty="0">
                <a:latin typeface="+mn-ea"/>
                <a:ea typeface="+mn-ea"/>
              </a:rPr>
            </a:b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러셀 센텀</a:t>
            </a:r>
            <a:r>
              <a:rPr lang="en-US" altLang="ko-KR" sz="1050" b="1" spc="-100" dirty="0">
                <a:solidFill>
                  <a:srgbClr val="0070C0"/>
                </a:solidFill>
                <a:latin typeface="+mn-ea"/>
                <a:ea typeface="+mn-ea"/>
              </a:rPr>
              <a:t> 4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개년 누적 </a:t>
            </a:r>
            <a:r>
              <a:rPr lang="ko-KR" altLang="en-US" sz="1050" b="1" spc="-100" dirty="0" err="1">
                <a:solidFill>
                  <a:srgbClr val="0070C0"/>
                </a:solidFill>
                <a:latin typeface="+mn-ea"/>
                <a:ea typeface="+mn-ea"/>
              </a:rPr>
              <a:t>입결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 현황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0490B7-72E6-40A8-80CA-DD3D6D8B8BEF}"/>
              </a:ext>
            </a:extLst>
          </p:cNvPr>
          <p:cNvSpPr/>
          <p:nvPr/>
        </p:nvSpPr>
        <p:spPr bwMode="auto">
          <a:xfrm>
            <a:off x="317566" y="691443"/>
            <a:ext cx="5599653" cy="26105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C61A442-1ADA-469F-ADAC-03A3A72B0583}"/>
              </a:ext>
            </a:extLst>
          </p:cNvPr>
          <p:cNvSpPr/>
          <p:nvPr/>
        </p:nvSpPr>
        <p:spPr>
          <a:xfrm>
            <a:off x="267316" y="6428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DE52A6-1319-456F-9228-BDFEF2663484}"/>
              </a:ext>
            </a:extLst>
          </p:cNvPr>
          <p:cNvSpPr/>
          <p:nvPr/>
        </p:nvSpPr>
        <p:spPr>
          <a:xfrm>
            <a:off x="330150" y="6122283"/>
            <a:ext cx="279583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sz="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센텀학원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</a:t>
            </a:r>
            <a:r>
              <a:rPr lang="ko-KR" altLang="en-US" sz="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20-23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합격자 기준</a:t>
            </a:r>
            <a:endParaRPr lang="en-US" altLang="ko-KR" sz="7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단과 수강생 제외</a:t>
            </a: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복수대학 합격자 포함</a:t>
            </a:r>
            <a:r>
              <a: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7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370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28083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244325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368451"/>
              </p:ext>
            </p:extLst>
          </p:nvPr>
        </p:nvGraphicFramePr>
        <p:xfrm>
          <a:off x="8122928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후기는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B945A0-8C4C-4BBB-97BB-73CCD01FA60D}"/>
              </a:ext>
            </a:extLst>
          </p:cNvPr>
          <p:cNvGrpSpPr/>
          <p:nvPr/>
        </p:nvGrpSpPr>
        <p:grpSpPr>
          <a:xfrm>
            <a:off x="317768" y="2924944"/>
            <a:ext cx="2865324" cy="70838"/>
            <a:chOff x="4016896" y="2994487"/>
            <a:chExt cx="2865324" cy="12549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11EE307F-DEF6-40E2-BFE4-C483AFFA6DFC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3976C4B-CD94-4AFF-AD0F-20F0EE61C9B1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40F465-3683-4AFC-BC30-EB74A2EAE6C0}"/>
              </a:ext>
            </a:extLst>
          </p:cNvPr>
          <p:cNvSpPr/>
          <p:nvPr/>
        </p:nvSpPr>
        <p:spPr>
          <a:xfrm>
            <a:off x="257447" y="71145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36DC031-F256-41DA-9187-E01FE4A23695}"/>
              </a:ext>
            </a:extLst>
          </p:cNvPr>
          <p:cNvSpPr/>
          <p:nvPr/>
        </p:nvSpPr>
        <p:spPr>
          <a:xfrm>
            <a:off x="272236" y="1726593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친구들과 열심히 하려는 친구들이 많아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만큼은 정말 만족했습니다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0B68143-C40B-4D0D-A34C-9BCB305078AE}"/>
              </a:ext>
            </a:extLst>
          </p:cNvPr>
          <p:cNvSpPr/>
          <p:nvPr/>
        </p:nvSpPr>
        <p:spPr>
          <a:xfrm>
            <a:off x="259096" y="791432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69C9C3-3C7F-4216-9726-468A92FBB095}"/>
              </a:ext>
            </a:extLst>
          </p:cNvPr>
          <p:cNvSpPr/>
          <p:nvPr/>
        </p:nvSpPr>
        <p:spPr>
          <a:xfrm>
            <a:off x="251753" y="2161675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게다가 자극을 받을 수 있는 개방형 구조도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집중이 잘 안되는 날에는 주변에서 열심히 집중하는 친구들을 보며 스스로 다독이며 공부하기도 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나름 만족한 결과가 나온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A05F0E-960C-4127-867F-DD0E57EB523A}"/>
              </a:ext>
            </a:extLst>
          </p:cNvPr>
          <p:cNvGrpSpPr/>
          <p:nvPr/>
        </p:nvGrpSpPr>
        <p:grpSpPr>
          <a:xfrm>
            <a:off x="1019967" y="1185300"/>
            <a:ext cx="1539920" cy="437877"/>
            <a:chOff x="1241604" y="1029594"/>
            <a:chExt cx="1539920" cy="4378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308C114-127E-4769-8CB7-49D871440D6E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297.0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274.0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44D414E-E3A3-4A45-A641-959A34A8FC6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8" name="화살표: 오른쪽으로 구부러짐 87">
            <a:extLst>
              <a:ext uri="{FF2B5EF4-FFF2-40B4-BE49-F238E27FC236}">
                <a16:creationId xmlns:a16="http://schemas.microsoft.com/office/drawing/2014/main" id="{C8343396-C191-442C-B9FD-B6989E7FF869}"/>
              </a:ext>
            </a:extLst>
          </p:cNvPr>
          <p:cNvSpPr/>
          <p:nvPr/>
        </p:nvSpPr>
        <p:spPr bwMode="auto">
          <a:xfrm rot="11713850">
            <a:off x="1881170" y="127238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210528" y="661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3125632" y="71145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19637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센텀학원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후기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86B3B7D-2E17-4686-B5E3-664EC6B4C1FA}"/>
              </a:ext>
            </a:extLst>
          </p:cNvPr>
          <p:cNvSpPr/>
          <p:nvPr/>
        </p:nvSpPr>
        <p:spPr>
          <a:xfrm>
            <a:off x="6365778" y="3664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CB50F9E-7D8B-44D6-899F-ACB118BC5CE1}"/>
              </a:ext>
            </a:extLst>
          </p:cNvPr>
          <p:cNvSpPr/>
          <p:nvPr/>
        </p:nvSpPr>
        <p:spPr>
          <a:xfrm>
            <a:off x="257447" y="320939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E94562C-EA1C-4ADC-BD58-B64E5C47728D}"/>
              </a:ext>
            </a:extLst>
          </p:cNvPr>
          <p:cNvSpPr/>
          <p:nvPr/>
        </p:nvSpPr>
        <p:spPr>
          <a:xfrm>
            <a:off x="272236" y="1336077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친구들과 열심히 하려는 친구들이 많아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만큼은 정말 만족했습니다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06DA0D-9990-47A5-A518-177716C6527A}"/>
              </a:ext>
            </a:extLst>
          </p:cNvPr>
          <p:cNvSpPr/>
          <p:nvPr/>
        </p:nvSpPr>
        <p:spPr>
          <a:xfrm>
            <a:off x="259096" y="400916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57A6EB-974F-4993-825A-1BC758292E55}"/>
              </a:ext>
            </a:extLst>
          </p:cNvPr>
          <p:cNvSpPr/>
          <p:nvPr/>
        </p:nvSpPr>
        <p:spPr>
          <a:xfrm>
            <a:off x="251753" y="1771159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게다가 자극을 받을 수 있는 개방형 구조도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집중이 잘 안되는 날에는 주변에서 열심히 집중하는 친구들을 보며 스스로 다독이며 공부하기도 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나름 만족한 결과가 나온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AD04133-590D-48F7-95E9-AF53C262A332}"/>
              </a:ext>
            </a:extLst>
          </p:cNvPr>
          <p:cNvGrpSpPr/>
          <p:nvPr/>
        </p:nvGrpSpPr>
        <p:grpSpPr>
          <a:xfrm>
            <a:off x="1019967" y="794784"/>
            <a:ext cx="1539920" cy="437877"/>
            <a:chOff x="1241604" y="1029594"/>
            <a:chExt cx="1539920" cy="43787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94F4F32-5B83-453A-9CF0-EF29CBA40FA2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297.0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274.0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31C4BD6-BA7B-4DC9-AFD8-2BCEA1074F7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0" name="화살표: 오른쪽으로 구부러짐 89">
            <a:extLst>
              <a:ext uri="{FF2B5EF4-FFF2-40B4-BE49-F238E27FC236}">
                <a16:creationId xmlns:a16="http://schemas.microsoft.com/office/drawing/2014/main" id="{DA3B994E-7F3E-4D06-89F4-6B74DBC88460}"/>
              </a:ext>
            </a:extLst>
          </p:cNvPr>
          <p:cNvSpPr/>
          <p:nvPr/>
        </p:nvSpPr>
        <p:spPr bwMode="auto">
          <a:xfrm rot="11713850">
            <a:off x="1881170" y="88186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64F73E7-05BF-4CB7-8B99-FD633146F1B9}"/>
              </a:ext>
            </a:extLst>
          </p:cNvPr>
          <p:cNvSpPr/>
          <p:nvPr/>
        </p:nvSpPr>
        <p:spPr>
          <a:xfrm>
            <a:off x="257447" y="2446272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407007-5E65-41DC-8311-E1F61E83CEC4}"/>
              </a:ext>
            </a:extLst>
          </p:cNvPr>
          <p:cNvSpPr/>
          <p:nvPr/>
        </p:nvSpPr>
        <p:spPr>
          <a:xfrm>
            <a:off x="272236" y="3461410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능동적으로 공부하기에는 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센텀학원의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자습전용관이 제격입니다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BEE835-C549-4795-A2D0-A5764036AE01}"/>
              </a:ext>
            </a:extLst>
          </p:cNvPr>
          <p:cNvSpPr/>
          <p:nvPr/>
        </p:nvSpPr>
        <p:spPr>
          <a:xfrm>
            <a:off x="259096" y="2526249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영남대학교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CEA32C-10DB-4DE4-85EE-49FE66650E3D}"/>
              </a:ext>
            </a:extLst>
          </p:cNvPr>
          <p:cNvSpPr/>
          <p:nvPr/>
        </p:nvSpPr>
        <p:spPr>
          <a:xfrm>
            <a:off x="251753" y="3896492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저는 자습을 선호하는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선택적으로 수업을 들음으로써 자습시간을 제대로 확보할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그때그때 지금 필요한 학습을 충분한 시간에 할 수 있다는 점이 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F5071F2-87D4-4FE1-9E1D-12F77058E02F}"/>
              </a:ext>
            </a:extLst>
          </p:cNvPr>
          <p:cNvGrpSpPr/>
          <p:nvPr/>
        </p:nvGrpSpPr>
        <p:grpSpPr>
          <a:xfrm>
            <a:off x="1019967" y="2920117"/>
            <a:ext cx="1539920" cy="437877"/>
            <a:chOff x="1241604" y="1029594"/>
            <a:chExt cx="1539920" cy="437877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0E9AD58-B277-4925-91CA-8BB5DCA6AB21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236.0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92945F5-E993-42EB-845E-4EE4B71A5D58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59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09" name="화살표: 오른쪽으로 구부러짐 108">
            <a:extLst>
              <a:ext uri="{FF2B5EF4-FFF2-40B4-BE49-F238E27FC236}">
                <a16:creationId xmlns:a16="http://schemas.microsoft.com/office/drawing/2014/main" id="{2E1121BA-581B-4BA3-949E-79CB2099479B}"/>
              </a:ext>
            </a:extLst>
          </p:cNvPr>
          <p:cNvSpPr/>
          <p:nvPr/>
        </p:nvSpPr>
        <p:spPr bwMode="auto">
          <a:xfrm rot="11713850">
            <a:off x="1881170" y="3007201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AFC9044-1888-4C99-9E71-E7BD3695691C}"/>
              </a:ext>
            </a:extLst>
          </p:cNvPr>
          <p:cNvSpPr/>
          <p:nvPr/>
        </p:nvSpPr>
        <p:spPr>
          <a:xfrm>
            <a:off x="257447" y="458276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AD83C3-0A96-49C1-838C-096511F2A45F}"/>
              </a:ext>
            </a:extLst>
          </p:cNvPr>
          <p:cNvSpPr/>
          <p:nvPr/>
        </p:nvSpPr>
        <p:spPr>
          <a:xfrm>
            <a:off x="272236" y="559790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“나에게 정말 필요한 수업만 들을 수 있다는 점이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선택한 이유입니다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2DF6239-94B4-4C28-880D-91B83DD125F5}"/>
              </a:ext>
            </a:extLst>
          </p:cNvPr>
          <p:cNvSpPr/>
          <p:nvPr/>
        </p:nvSpPr>
        <p:spPr>
          <a:xfrm>
            <a:off x="259096" y="466274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8ACF23D-6B8E-4835-BF7A-7CC8FD844BB4}"/>
              </a:ext>
            </a:extLst>
          </p:cNvPr>
          <p:cNvSpPr/>
          <p:nvPr/>
        </p:nvSpPr>
        <p:spPr>
          <a:xfrm>
            <a:off x="251753" y="6032986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저는 국어를 정말 어려워했습니다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국어 공부 비중을 높여야 했는데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센텀학원에서는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내가 가장 필요한 공부만 할 수 있어서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약점을 완벽하게 보완할 수 있던 재수 생활이었습니다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E49400-C492-4A82-BDC7-22F7E9CEB3E6}"/>
              </a:ext>
            </a:extLst>
          </p:cNvPr>
          <p:cNvGrpSpPr/>
          <p:nvPr/>
        </p:nvGrpSpPr>
        <p:grpSpPr>
          <a:xfrm>
            <a:off x="1019967" y="5056611"/>
            <a:ext cx="1539920" cy="437877"/>
            <a:chOff x="1241604" y="1029594"/>
            <a:chExt cx="1539920" cy="43787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135E1A2-1C29-4A59-A2FD-61AF92BC85D1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293.0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E424778A-C162-4AD6-A95B-D075C4506ACC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7" name="화살표: 오른쪽으로 구부러짐 116">
            <a:extLst>
              <a:ext uri="{FF2B5EF4-FFF2-40B4-BE49-F238E27FC236}">
                <a16:creationId xmlns:a16="http://schemas.microsoft.com/office/drawing/2014/main" id="{17268EC1-D18E-420D-9DBE-0D21DCF78E7C}"/>
              </a:ext>
            </a:extLst>
          </p:cNvPr>
          <p:cNvSpPr/>
          <p:nvPr/>
        </p:nvSpPr>
        <p:spPr bwMode="auto">
          <a:xfrm rot="11713850">
            <a:off x="1881170" y="514369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33A0A1-7DCA-44DC-9E3D-285BB5B51684}"/>
              </a:ext>
            </a:extLst>
          </p:cNvPr>
          <p:cNvSpPr/>
          <p:nvPr/>
        </p:nvSpPr>
        <p:spPr>
          <a:xfrm>
            <a:off x="3417399" y="320939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E2CB51C-DD4D-4EC9-9F88-DC21DA882EB7}"/>
              </a:ext>
            </a:extLst>
          </p:cNvPr>
          <p:cNvSpPr/>
          <p:nvPr/>
        </p:nvSpPr>
        <p:spPr>
          <a:xfrm>
            <a:off x="3432188" y="1336077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＂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시설은 물론 면학분위기 등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 곳이야 말로 가장 완벽한 선택이었습니다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F8E2F19-987A-47D8-97FD-60EFFC4308D6}"/>
              </a:ext>
            </a:extLst>
          </p:cNvPr>
          <p:cNvSpPr/>
          <p:nvPr/>
        </p:nvSpPr>
        <p:spPr>
          <a:xfrm>
            <a:off x="3419048" y="400916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동덕여자대학교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임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E9A5EB-58A4-4D92-B6A3-7B3E2EF318F4}"/>
              </a:ext>
            </a:extLst>
          </p:cNvPr>
          <p:cNvSpPr/>
          <p:nvPr/>
        </p:nvSpPr>
        <p:spPr>
          <a:xfrm>
            <a:off x="3411705" y="1771159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넓어 모의고사 시험지를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올려놔도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자리가 부족하지 않아서 정말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분위기는 물론 다른 스트레스 안 받도록 세심한 배려가 작은 거 하나하나에서 확실히 보여 만족했습니다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4F5DFD6-2D75-40AC-A217-0D9E7CA7DA77}"/>
              </a:ext>
            </a:extLst>
          </p:cNvPr>
          <p:cNvGrpSpPr/>
          <p:nvPr/>
        </p:nvGrpSpPr>
        <p:grpSpPr>
          <a:xfrm>
            <a:off x="4179919" y="794784"/>
            <a:ext cx="1539920" cy="437877"/>
            <a:chOff x="1241604" y="1029594"/>
            <a:chExt cx="1539920" cy="437877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EB93BFA-77AE-4490-8885-5813B6409749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290.5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267.0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2523695-B245-4577-9A77-4D2EDE1361DC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5" name="화살표: 오른쪽으로 구부러짐 124">
            <a:extLst>
              <a:ext uri="{FF2B5EF4-FFF2-40B4-BE49-F238E27FC236}">
                <a16:creationId xmlns:a16="http://schemas.microsoft.com/office/drawing/2014/main" id="{0287BF67-C7D1-4930-B492-30E37B30C37F}"/>
              </a:ext>
            </a:extLst>
          </p:cNvPr>
          <p:cNvSpPr/>
          <p:nvPr/>
        </p:nvSpPr>
        <p:spPr bwMode="auto">
          <a:xfrm rot="11713850">
            <a:off x="5041122" y="88186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13D97C7-2D61-4FD1-A9F4-3E10967C5165}"/>
              </a:ext>
            </a:extLst>
          </p:cNvPr>
          <p:cNvSpPr/>
          <p:nvPr/>
        </p:nvSpPr>
        <p:spPr>
          <a:xfrm>
            <a:off x="3417399" y="2446272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2422CED-E5F7-4EE2-A219-C060FA18206E}"/>
              </a:ext>
            </a:extLst>
          </p:cNvPr>
          <p:cNvSpPr/>
          <p:nvPr/>
        </p:nvSpPr>
        <p:spPr>
          <a:xfrm>
            <a:off x="3432188" y="3461410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가장 높은 성적대의 학생들이 모여 있는 곳이라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14825F8-B185-4B4E-B4E2-AED2CE64469F}"/>
              </a:ext>
            </a:extLst>
          </p:cNvPr>
          <p:cNvSpPr/>
          <p:nvPr/>
        </p:nvSpPr>
        <p:spPr>
          <a:xfrm>
            <a:off x="3419048" y="2526249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숙명여자대학교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장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CC86228-39C9-4EF4-B9E1-D9BD2450A619}"/>
              </a:ext>
            </a:extLst>
          </p:cNvPr>
          <p:cNvSpPr/>
          <p:nvPr/>
        </p:nvSpPr>
        <p:spPr>
          <a:xfrm>
            <a:off x="3411705" y="3896492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평소 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센텀학원에는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높은 성적대의 학생들이 많다는 걸 알고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그래서 공부할 때 실시간으로 자극을 받고자 선택했는데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탁 트인 책상 구조 덕분에 언제나 자극을 받아 한시도 흐트러짐 없이 공부할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E8EC7BF-F790-49A8-8056-A9E2B7BD81AE}"/>
              </a:ext>
            </a:extLst>
          </p:cNvPr>
          <p:cNvGrpSpPr/>
          <p:nvPr/>
        </p:nvGrpSpPr>
        <p:grpSpPr>
          <a:xfrm>
            <a:off x="4179919" y="2920117"/>
            <a:ext cx="1539920" cy="437877"/>
            <a:chOff x="1241604" y="1029594"/>
            <a:chExt cx="1539920" cy="43787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6EB0FBE-12E4-47F0-BCFA-F757B0AB4BA8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242.0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FD17831E-40F2-4A1A-B1F5-D044F2922310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44.5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3" name="화살표: 오른쪽으로 구부러짐 132">
            <a:extLst>
              <a:ext uri="{FF2B5EF4-FFF2-40B4-BE49-F238E27FC236}">
                <a16:creationId xmlns:a16="http://schemas.microsoft.com/office/drawing/2014/main" id="{5E30F682-27E8-4101-BBF6-A1B143DD5DBE}"/>
              </a:ext>
            </a:extLst>
          </p:cNvPr>
          <p:cNvSpPr/>
          <p:nvPr/>
        </p:nvSpPr>
        <p:spPr bwMode="auto">
          <a:xfrm rot="11713850">
            <a:off x="5041122" y="3007201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A5B91DD-89C0-492A-B1FF-C500894A514C}"/>
              </a:ext>
            </a:extLst>
          </p:cNvPr>
          <p:cNvSpPr/>
          <p:nvPr/>
        </p:nvSpPr>
        <p:spPr>
          <a:xfrm>
            <a:off x="3417399" y="458276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F04D1F6-27A4-4D4D-846E-AC9BAF148A8F}"/>
              </a:ext>
            </a:extLst>
          </p:cNvPr>
          <p:cNvSpPr/>
          <p:nvPr/>
        </p:nvSpPr>
        <p:spPr>
          <a:xfrm>
            <a:off x="3432188" y="559790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C0E85FA-EE95-4492-969B-EADE1E5038FD}"/>
              </a:ext>
            </a:extLst>
          </p:cNvPr>
          <p:cNvSpPr/>
          <p:nvPr/>
        </p:nvSpPr>
        <p:spPr>
          <a:xfrm>
            <a:off x="3419048" y="466274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센텀 전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A6E9D8A-C327-4E77-8187-55813E45F895}"/>
              </a:ext>
            </a:extLst>
          </p:cNvPr>
          <p:cNvSpPr/>
          <p:nvPr/>
        </p:nvSpPr>
        <p:spPr>
          <a:xfrm>
            <a:off x="3411705" y="6032986"/>
            <a:ext cx="2977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"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센텀학원의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가장 큰 장점은 공부를 효율적으로 하게끔 확실한 관리를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해주신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담임 선생님인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게다가 수시로 공부에 방해되는 요소들을 해결해주신 담임선생님께 감사하고 전하고 싶습니다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."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85173E7-099D-46B5-B09A-9DC7D14857DC}"/>
              </a:ext>
            </a:extLst>
          </p:cNvPr>
          <p:cNvGrpSpPr/>
          <p:nvPr/>
        </p:nvGrpSpPr>
        <p:grpSpPr>
          <a:xfrm>
            <a:off x="4179919" y="5056611"/>
            <a:ext cx="1539920" cy="437877"/>
            <a:chOff x="1241604" y="1029594"/>
            <a:chExt cx="1539920" cy="43787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AD564D4-EFB9-42FE-82F3-88691FDBA78D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283.5.0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235.0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3249E46-258E-413B-94A1-7501F4F901C5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48.5</a:t>
              </a: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41" name="화살표: 오른쪽으로 구부러짐 140">
            <a:extLst>
              <a:ext uri="{FF2B5EF4-FFF2-40B4-BE49-F238E27FC236}">
                <a16:creationId xmlns:a16="http://schemas.microsoft.com/office/drawing/2014/main" id="{4714A07C-8FE4-45C6-BC31-2A22A288370F}"/>
              </a:ext>
            </a:extLst>
          </p:cNvPr>
          <p:cNvSpPr/>
          <p:nvPr/>
        </p:nvSpPr>
        <p:spPr bwMode="auto">
          <a:xfrm rot="11713850">
            <a:off x="5041122" y="514369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4412ACD-D7E9-421B-98F0-75F5ED9B63B5}"/>
              </a:ext>
            </a:extLst>
          </p:cNvPr>
          <p:cNvSpPr/>
          <p:nvPr/>
        </p:nvSpPr>
        <p:spPr bwMode="auto">
          <a:xfrm>
            <a:off x="211043" y="301943"/>
            <a:ext cx="3015352" cy="643942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E90CB1D-ACAC-4BC0-B80D-3253632BD114}"/>
              </a:ext>
            </a:extLst>
          </p:cNvPr>
          <p:cNvSpPr/>
          <p:nvPr/>
        </p:nvSpPr>
        <p:spPr>
          <a:xfrm>
            <a:off x="160792" y="2533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C97050A-445A-4448-A1DD-90B315046E81}"/>
              </a:ext>
            </a:extLst>
          </p:cNvPr>
          <p:cNvSpPr/>
          <p:nvPr/>
        </p:nvSpPr>
        <p:spPr bwMode="auto">
          <a:xfrm>
            <a:off x="3353251" y="301943"/>
            <a:ext cx="3015352" cy="643942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D2C5768-4FC6-46F1-8326-9068FEA75AC8}"/>
              </a:ext>
            </a:extLst>
          </p:cNvPr>
          <p:cNvSpPr/>
          <p:nvPr/>
        </p:nvSpPr>
        <p:spPr>
          <a:xfrm>
            <a:off x="3303000" y="2533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0324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1889631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DED6FCF-DEA6-49D7-9F1D-199B56CE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9" b="12980"/>
          <a:stretch/>
        </p:blipFill>
        <p:spPr>
          <a:xfrm>
            <a:off x="3654460" y="2836217"/>
            <a:ext cx="2442612" cy="11958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</a:t>
            </a:r>
            <a:r>
              <a:rPr lang="ko-KR" altLang="en-US" sz="1100" b="1" spc="-100" dirty="0" err="1">
                <a:latin typeface="+mn-ea"/>
                <a:ea typeface="+mn-ea"/>
              </a:rPr>
              <a:t>센텀에서</a:t>
            </a:r>
            <a:r>
              <a:rPr lang="ko-KR" altLang="en-US" sz="1100" b="1" spc="-100" dirty="0">
                <a:latin typeface="+mn-ea"/>
                <a:ea typeface="+mn-ea"/>
              </a:rPr>
              <a:t>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</a:t>
            </a:r>
            <a:r>
              <a:rPr lang="ko-KR" altLang="en-US" sz="1100" b="1" spc="-100" dirty="0" err="1">
                <a:latin typeface="+mn-ea"/>
                <a:ea typeface="+mn-ea"/>
              </a:rPr>
              <a:t>센텀만의</a:t>
            </a:r>
            <a:r>
              <a:rPr lang="ko-KR" altLang="en-US" sz="1100" b="1" spc="-100" dirty="0">
                <a:latin typeface="+mn-ea"/>
                <a:ea typeface="+mn-ea"/>
              </a:rPr>
              <a:t>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589322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p8.jpg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센텀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센텀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049161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1917766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29443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36881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12059" y="18456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1851937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37021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365893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6906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327426" y="1246736"/>
            <a:ext cx="586974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288654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262922" y="1431268"/>
            <a:ext cx="651477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224151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27648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17072" y="272536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1869952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901694-D58B-4524-BA31-B38AA63C6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 t="24058" r="3269" b="27232"/>
          <a:stretch/>
        </p:blipFill>
        <p:spPr>
          <a:xfrm>
            <a:off x="243902" y="2677141"/>
            <a:ext cx="2830953" cy="1389079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3264965" y="3363255"/>
            <a:ext cx="3328890" cy="31336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548531F-3686-4895-B540-FD4475DA9CC9}"/>
              </a:ext>
            </a:extLst>
          </p:cNvPr>
          <p:cNvSpPr/>
          <p:nvPr/>
        </p:nvSpPr>
        <p:spPr>
          <a:xfrm>
            <a:off x="3241562" y="619482"/>
            <a:ext cx="3352293" cy="24821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30p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2142590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</a:t>
            </a:r>
            <a:r>
              <a:rPr lang="en-US" altLang="ko-KR" sz="900" spc="-150" dirty="0">
                <a:latin typeface="+mn-ea"/>
                <a:ea typeface="+mn-ea"/>
              </a:rPr>
              <a:t>(</a:t>
            </a:r>
            <a:r>
              <a:rPr lang="ko-KR" altLang="en-US" sz="900" spc="-150" dirty="0">
                <a:latin typeface="+mn-ea"/>
                <a:ea typeface="+mn-ea"/>
              </a:rPr>
              <a:t>식당</a:t>
            </a:r>
            <a:r>
              <a:rPr lang="en-US" altLang="ko-KR" sz="900" spc="-150" dirty="0">
                <a:latin typeface="+mn-ea"/>
                <a:ea typeface="+mn-ea"/>
              </a:rPr>
              <a:t>)</a:t>
            </a:r>
            <a:r>
              <a:rPr lang="ko-KR" altLang="en-US" sz="900" spc="-150" dirty="0">
                <a:latin typeface="+mn-ea"/>
                <a:ea typeface="+mn-ea"/>
              </a:rPr>
              <a:t>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189664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3258515" y="908509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3258517" y="64689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64965" y="343447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64964" y="3829129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187193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3239704" y="6358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242306" y="33791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280348"/>
              </p:ext>
            </p:extLst>
          </p:nvPr>
        </p:nvGraphicFramePr>
        <p:xfrm>
          <a:off x="8104412" y="211913"/>
          <a:ext cx="1800000" cy="349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문구는 유지하되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이미지는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센텀학원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자체 이미지로 교체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p9_1.jpg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p9_2.jpg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p9_3.jpg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b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b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재수생 우선선발반 페이지에 적용된 시간표 기준으로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각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교시별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시작시간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종료시간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자습시간 수정</a:t>
                      </a:r>
                      <a:b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https://mrusselct.megastudy.net/intro/2024/first/index.asp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레이어 팝업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- 12P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 동일하게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659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94" y="1548391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3445220" y="14736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182622" y="2605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1994856" y="256672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6301455" y="154103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060E7-5B05-416D-A69B-5B450536E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917" y="4518926"/>
            <a:ext cx="2946782" cy="154420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390965" y="44765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AB3491-354B-4CB0-8003-CC28F599CAD8}"/>
              </a:ext>
            </a:extLst>
          </p:cNvPr>
          <p:cNvSpPr/>
          <p:nvPr/>
        </p:nvSpPr>
        <p:spPr>
          <a:xfrm>
            <a:off x="6401358" y="4521267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9BA659-BC7F-42DF-90FC-8128B578C87B}"/>
              </a:ext>
            </a:extLst>
          </p:cNvPr>
          <p:cNvGrpSpPr/>
          <p:nvPr/>
        </p:nvGrpSpPr>
        <p:grpSpPr>
          <a:xfrm>
            <a:off x="233822" y="4313772"/>
            <a:ext cx="2830954" cy="707739"/>
            <a:chOff x="1352999" y="4291226"/>
            <a:chExt cx="7200001" cy="180000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40F223D-1E7F-4F63-B8A5-BBBE3C49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000" y="4291227"/>
              <a:ext cx="2400000" cy="1800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94DB206-B4B1-4B55-AD28-7D27D2244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00" y="4291226"/>
              <a:ext cx="2400000" cy="180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DF0A165-2FAB-4E15-87E3-5DFC73C47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000" y="4291227"/>
              <a:ext cx="2400000" cy="18000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BB96169-43D1-4954-BBEF-8C8B83EF1861}"/>
                </a:ext>
              </a:extLst>
            </p:cNvPr>
            <p:cNvSpPr/>
            <p:nvPr/>
          </p:nvSpPr>
          <p:spPr>
            <a:xfrm>
              <a:off x="1352999" y="4291227"/>
              <a:ext cx="7195733" cy="17999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61E91C-B201-44E3-ABAE-6EC2D29B1C5F}"/>
              </a:ext>
            </a:extLst>
          </p:cNvPr>
          <p:cNvCxnSpPr/>
          <p:nvPr/>
        </p:nvCxnSpPr>
        <p:spPr bwMode="auto">
          <a:xfrm>
            <a:off x="2720752" y="2757863"/>
            <a:ext cx="0" cy="1579097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3030ED2-28F2-4E15-8C90-EB0897EFA3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9887" y="3861048"/>
            <a:ext cx="1986873" cy="237502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22BE01A-2472-4CED-8326-F357367E57D3}"/>
              </a:ext>
            </a:extLst>
          </p:cNvPr>
          <p:cNvCxnSpPr>
            <a:stCxn id="112" idx="3"/>
            <a:endCxn id="8" idx="1"/>
          </p:cNvCxnSpPr>
          <p:nvPr/>
        </p:nvCxnSpPr>
        <p:spPr bwMode="auto">
          <a:xfrm>
            <a:off x="6308059" y="2273125"/>
            <a:ext cx="1581828" cy="2775436"/>
          </a:xfrm>
          <a:prstGeom prst="bentConnector3">
            <a:avLst>
              <a:gd name="adj1" fmla="val 83811"/>
            </a:avLst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F0AD6B-0653-4426-AA9F-449329475BD7}"/>
              </a:ext>
            </a:extLst>
          </p:cNvPr>
          <p:cNvSpPr/>
          <p:nvPr/>
        </p:nvSpPr>
        <p:spPr>
          <a:xfrm>
            <a:off x="8303477" y="4237828"/>
            <a:ext cx="1044664" cy="19982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F77DAA-98E9-4C7F-A925-BB725E84DCD2}"/>
              </a:ext>
            </a:extLst>
          </p:cNvPr>
          <p:cNvSpPr/>
          <p:nvPr/>
        </p:nvSpPr>
        <p:spPr>
          <a:xfrm>
            <a:off x="8186839" y="4228741"/>
            <a:ext cx="233272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44848"/>
              </p:ext>
            </p:extLst>
          </p:nvPr>
        </p:nvGraphicFramePr>
        <p:xfrm>
          <a:off x="8104412" y="211913"/>
          <a:ext cx="1800000" cy="4186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50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강사노출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박석준 박수빈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심찬우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유민 정은주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권동우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김도형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바른찬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손우혁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손원재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류동원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홍태호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김지영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문재원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위대영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한세훈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사회문화 이민기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정성재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한국지리 홍민수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황진섭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물리 신승환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지구과학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함석진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화학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생명과학 이석준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인문논술 최우석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터치 시 아래 페이지로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https://mrusselct.megastudy.net/common/russel_danka/russel_danka.asp?idx=1487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28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 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평일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매일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얼럿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메시지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2485"/>
              </p:ext>
            </p:extLst>
          </p:nvPr>
        </p:nvGraphicFramePr>
        <p:xfrm>
          <a:off x="3372728" y="103505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C36BE8-A035-4EDE-92B7-65A94C388954}"/>
              </a:ext>
            </a:extLst>
          </p:cNvPr>
          <p:cNvSpPr/>
          <p:nvPr/>
        </p:nvSpPr>
        <p:spPr>
          <a:xfrm>
            <a:off x="3584962" y="3504821"/>
            <a:ext cx="25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3ED75C-F8E8-4EAE-A475-FECA454B22FF}"/>
              </a:ext>
            </a:extLst>
          </p:cNvPr>
          <p:cNvSpPr/>
          <p:nvPr/>
        </p:nvSpPr>
        <p:spPr>
          <a:xfrm>
            <a:off x="3504265" y="34399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46405"/>
              </p:ext>
            </p:extLst>
          </p:nvPr>
        </p:nvGraphicFramePr>
        <p:xfrm>
          <a:off x="8104412" y="211913"/>
          <a:ext cx="1800000" cy="139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080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p14_2.jpg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p14_3.jpg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pic>
        <p:nvPicPr>
          <p:cNvPr id="3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4E97A76-F9E2-4AF1-9860-FA4197B9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64516" y="3336488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3283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4A4A6C-31F5-4608-8718-13F3C9573100}"/>
              </a:ext>
            </a:extLst>
          </p:cNvPr>
          <p:cNvSpPr/>
          <p:nvPr/>
        </p:nvSpPr>
        <p:spPr>
          <a:xfrm>
            <a:off x="1656971" y="3268126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44AE324-48B3-494A-85C5-3193E1FA47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5"/>
          <a:stretch/>
        </p:blipFill>
        <p:spPr>
          <a:xfrm>
            <a:off x="5632230" y="3336406"/>
            <a:ext cx="1980000" cy="11819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038F79-8F4B-4CD9-93D7-7388ADBA83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7" b="8646"/>
          <a:stretch/>
        </p:blipFill>
        <p:spPr>
          <a:xfrm>
            <a:off x="3422300" y="3336406"/>
            <a:ext cx="1980000" cy="118564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8DE3F5-B6CD-4F5F-8222-D185A996B3DD}"/>
              </a:ext>
            </a:extLst>
          </p:cNvPr>
          <p:cNvSpPr/>
          <p:nvPr/>
        </p:nvSpPr>
        <p:spPr>
          <a:xfrm>
            <a:off x="3398911" y="3367272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342432" y="32567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542330" y="32681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79610"/>
              </p:ext>
            </p:extLst>
          </p:nvPr>
        </p:nvGraphicFramePr>
        <p:xfrm>
          <a:off x="8104412" y="211913"/>
          <a:ext cx="1800000" cy="105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p15_1.jpg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p15_2.jpg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p15_3.jpg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681487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56F8EDE-E15D-4E27-B538-5CA554F6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8" b="7507"/>
          <a:stretch/>
        </p:blipFill>
        <p:spPr>
          <a:xfrm>
            <a:off x="3465272" y="2317405"/>
            <a:ext cx="1980000" cy="119222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9C57BD5-EF82-4A7D-B004-BCEE961A2D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0" b="3697"/>
          <a:stretch/>
        </p:blipFill>
        <p:spPr>
          <a:xfrm>
            <a:off x="792864" y="2327079"/>
            <a:ext cx="1980000" cy="118255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1E6CA49-DD3C-43B3-B64D-07F47753E5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7"/>
          <a:stretch/>
        </p:blipFill>
        <p:spPr>
          <a:xfrm>
            <a:off x="5698448" y="2323992"/>
            <a:ext cx="1980000" cy="118564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01354" y="221119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292724" y="218648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537296" y="219714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8F2B95-1EDC-4CF5-A23F-334FA208ED95}"/>
              </a:ext>
            </a:extLst>
          </p:cNvPr>
          <p:cNvSpPr/>
          <p:nvPr/>
        </p:nvSpPr>
        <p:spPr bwMode="auto">
          <a:xfrm>
            <a:off x="703344" y="1850970"/>
            <a:ext cx="6769936" cy="4890397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0DE592-8740-465F-BA2B-517209587E85}"/>
              </a:ext>
            </a:extLst>
          </p:cNvPr>
          <p:cNvSpPr/>
          <p:nvPr/>
        </p:nvSpPr>
        <p:spPr bwMode="auto">
          <a:xfrm>
            <a:off x="1064568" y="1993546"/>
            <a:ext cx="1368152" cy="64336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5B9942D-7C7E-4242-80FB-89B8DA3D97A7}"/>
              </a:ext>
            </a:extLst>
          </p:cNvPr>
          <p:cNvSpPr/>
          <p:nvPr/>
        </p:nvSpPr>
        <p:spPr bwMode="auto">
          <a:xfrm>
            <a:off x="2645684" y="1993546"/>
            <a:ext cx="1368152" cy="64336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7BB0EB-5E9B-45E4-B69D-4543D57D79DA}"/>
              </a:ext>
            </a:extLst>
          </p:cNvPr>
          <p:cNvSpPr/>
          <p:nvPr/>
        </p:nvSpPr>
        <p:spPr bwMode="auto">
          <a:xfrm>
            <a:off x="5807916" y="1993546"/>
            <a:ext cx="1368152" cy="64336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등록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C57D12-66B2-4E9E-9A98-C0CE8B6314FE}"/>
              </a:ext>
            </a:extLst>
          </p:cNvPr>
          <p:cNvSpPr/>
          <p:nvPr/>
        </p:nvSpPr>
        <p:spPr bwMode="auto">
          <a:xfrm>
            <a:off x="4226800" y="1993546"/>
            <a:ext cx="1368152" cy="64336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선택 및 결제</a:t>
            </a:r>
          </a:p>
        </p:txBody>
      </p: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A873D8B9-8524-40EE-8545-EDDDEBA42B8F}"/>
              </a:ext>
            </a:extLst>
          </p:cNvPr>
          <p:cNvSpPr/>
          <p:nvPr/>
        </p:nvSpPr>
        <p:spPr bwMode="auto">
          <a:xfrm>
            <a:off x="2359182" y="2069745"/>
            <a:ext cx="360040" cy="484632"/>
          </a:xfrm>
          <a:prstGeom prst="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오른쪽 화살표 17">
            <a:extLst>
              <a:ext uri="{FF2B5EF4-FFF2-40B4-BE49-F238E27FC236}">
                <a16:creationId xmlns:a16="http://schemas.microsoft.com/office/drawing/2014/main" id="{5B026086-ACE2-4505-B92F-739A2BC8700A}"/>
              </a:ext>
            </a:extLst>
          </p:cNvPr>
          <p:cNvSpPr/>
          <p:nvPr/>
        </p:nvSpPr>
        <p:spPr bwMode="auto">
          <a:xfrm>
            <a:off x="3974772" y="2069745"/>
            <a:ext cx="360040" cy="484632"/>
          </a:xfrm>
          <a:prstGeom prst="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오른쪽 화살표 18">
            <a:extLst>
              <a:ext uri="{FF2B5EF4-FFF2-40B4-BE49-F238E27FC236}">
                <a16:creationId xmlns:a16="http://schemas.microsoft.com/office/drawing/2014/main" id="{B31DBD66-640C-4C04-B026-4B07FD03D601}"/>
              </a:ext>
            </a:extLst>
          </p:cNvPr>
          <p:cNvSpPr/>
          <p:nvPr/>
        </p:nvSpPr>
        <p:spPr bwMode="auto">
          <a:xfrm>
            <a:off x="5555888" y="2069745"/>
            <a:ext cx="360040" cy="484632"/>
          </a:xfrm>
          <a:prstGeom prst="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20C42-320D-41BD-8FAC-7C7611EAEB6F}"/>
              </a:ext>
            </a:extLst>
          </p:cNvPr>
          <p:cNvSpPr/>
          <p:nvPr/>
        </p:nvSpPr>
        <p:spPr bwMode="auto">
          <a:xfrm>
            <a:off x="1064568" y="2715546"/>
            <a:ext cx="1368152" cy="196478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08542C-EDAF-49F0-8363-20CB069C7F38}"/>
              </a:ext>
            </a:extLst>
          </p:cNvPr>
          <p:cNvSpPr/>
          <p:nvPr/>
        </p:nvSpPr>
        <p:spPr bwMode="auto">
          <a:xfrm>
            <a:off x="1064568" y="3757104"/>
            <a:ext cx="1368152" cy="196478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6237476-BF97-4D75-AC76-E11EFC40B962}"/>
              </a:ext>
            </a:extLst>
          </p:cNvPr>
          <p:cNvSpPr/>
          <p:nvPr/>
        </p:nvSpPr>
        <p:spPr bwMode="auto">
          <a:xfrm>
            <a:off x="1064568" y="5840220"/>
            <a:ext cx="1368152" cy="196478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등록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3405641-74C3-4B32-9D6F-BBB0485C5366}"/>
              </a:ext>
            </a:extLst>
          </p:cNvPr>
          <p:cNvSpPr/>
          <p:nvPr/>
        </p:nvSpPr>
        <p:spPr bwMode="auto">
          <a:xfrm>
            <a:off x="1064568" y="4798662"/>
            <a:ext cx="1368152" cy="196478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선택 및 결제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609025A-28C6-4286-8BBC-F87C9508162E}"/>
              </a:ext>
            </a:extLst>
          </p:cNvPr>
          <p:cNvSpPr/>
          <p:nvPr/>
        </p:nvSpPr>
        <p:spPr bwMode="auto">
          <a:xfrm>
            <a:off x="1064568" y="2996952"/>
            <a:ext cx="6111500" cy="5760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온라인 원서접수 ②사전 예약금 납부</a:t>
            </a:r>
            <a:endParaRPr lang="en-US" altLang="ko-KR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사전예약금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(58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결제 진행되어야 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원서접수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완료됩니다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원서접수를 완료한 학생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학부모 대상으로 문자를 통해 정규반 입학 절차가 안내됩니다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3B1337-F29F-432B-BE9A-E94637C31AD7}"/>
              </a:ext>
            </a:extLst>
          </p:cNvPr>
          <p:cNvSpPr/>
          <p:nvPr/>
        </p:nvSpPr>
        <p:spPr bwMode="auto">
          <a:xfrm>
            <a:off x="1064568" y="4035587"/>
            <a:ext cx="6111500" cy="5760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기준은 모집요강에 명시된 제출 기준으로 진행되며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확인 후 반 배정 확정됩니다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 내 성적표 미 제출 시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그린반으로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 배정됩니다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A405F60-FAE0-4381-A24D-ED0D3DA0F41E}"/>
              </a:ext>
            </a:extLst>
          </p:cNvPr>
          <p:cNvSpPr/>
          <p:nvPr/>
        </p:nvSpPr>
        <p:spPr bwMode="auto">
          <a:xfrm>
            <a:off x="1064568" y="5073071"/>
            <a:ext cx="6111500" cy="5760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명시된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 별 맞춤 수업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충족한 강좌 선택을 온라인에서 결제 진행됩니다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4458AF-C6EC-49CF-ABFD-6E0D5E37B0DE}"/>
              </a:ext>
            </a:extLst>
          </p:cNvPr>
          <p:cNvSpPr/>
          <p:nvPr/>
        </p:nvSpPr>
        <p:spPr bwMode="auto">
          <a:xfrm>
            <a:off x="1064568" y="6110555"/>
            <a:ext cx="6111500" cy="5760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 N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 등록 완료</a:t>
            </a:r>
            <a:endParaRPr lang="en-US" altLang="ko-KR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등록 내역 확인 후 </a:t>
            </a: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자습전용관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최종 등록 별도 </a:t>
            </a: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안내드립니다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사전예약금은 전액 환불됩니다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B28C8-6121-4649-917C-24B3FB5EC09E}"/>
              </a:ext>
            </a:extLst>
          </p:cNvPr>
          <p:cNvSpPr/>
          <p:nvPr/>
        </p:nvSpPr>
        <p:spPr bwMode="auto">
          <a:xfrm>
            <a:off x="740060" y="1830474"/>
            <a:ext cx="6751309" cy="491089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9793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61962"/>
              </p:ext>
            </p:extLst>
          </p:nvPr>
        </p:nvGraphicFramePr>
        <p:xfrm>
          <a:off x="57150" y="404664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센텀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센텀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266005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센텀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정규반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D5BAE-0827-43E7-8FE9-16255B68A4ED}"/>
              </a:ext>
            </a:extLst>
          </p:cNvPr>
          <p:cNvSpPr/>
          <p:nvPr/>
        </p:nvSpPr>
        <p:spPr>
          <a:xfrm>
            <a:off x="668387" y="174467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288703" y="1278868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2249931" y="11967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88983"/>
              </p:ext>
            </p:extLst>
          </p:nvPr>
        </p:nvGraphicFramePr>
        <p:xfrm>
          <a:off x="8104412" y="211913"/>
          <a:ext cx="1800000" cy="105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p16_1.jpg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p16_2.jpg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p16_3.jpg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A43EE7BF-94C5-402B-980C-BA5552CA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0" b="9067"/>
          <a:stretch/>
        </p:blipFill>
        <p:spPr>
          <a:xfrm>
            <a:off x="792864" y="2273548"/>
            <a:ext cx="1980000" cy="118672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81C8033-21E7-42FD-AB6F-71CC7DBBA8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0"/>
          <a:stretch/>
        </p:blipFill>
        <p:spPr>
          <a:xfrm>
            <a:off x="5688569" y="2273548"/>
            <a:ext cx="1980000" cy="118672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BA19BF1-8D48-47BE-89F7-5E14AB35BC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/>
          <a:stretch/>
        </p:blipFill>
        <p:spPr>
          <a:xfrm>
            <a:off x="3463385" y="2273548"/>
            <a:ext cx="1980000" cy="118809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98247" y="22054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33520" y="22054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37296" y="22054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86363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55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56251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487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538671-F181-44AE-86CC-F844338876AE}"/>
              </a:ext>
            </a:extLst>
          </p:cNvPr>
          <p:cNvSpPr/>
          <p:nvPr/>
        </p:nvSpPr>
        <p:spPr>
          <a:xfrm>
            <a:off x="675431" y="937987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EF79F74-4740-45E5-9625-ABB8ABBC63D9}"/>
              </a:ext>
            </a:extLst>
          </p:cNvPr>
          <p:cNvSpPr/>
          <p:nvPr/>
        </p:nvSpPr>
        <p:spPr>
          <a:xfrm>
            <a:off x="677080" y="1017964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전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B2DDF1D-3028-4DF5-B97E-346CA5F910E1}"/>
              </a:ext>
            </a:extLst>
          </p:cNvPr>
          <p:cNvGrpSpPr/>
          <p:nvPr/>
        </p:nvGrpSpPr>
        <p:grpSpPr>
          <a:xfrm>
            <a:off x="779293" y="1904860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C7FD042-F512-4646-914B-D2CD178E5593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8C0D42AE-0283-4991-8959-B1D010B7984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74665224-D496-4DEC-8840-6E1A1B7ED1DE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8A4DBE46-5B97-4FB2-92BF-752B03182C1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635305DC-6475-4A93-97F2-D8A99E46F9FD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759D1E-1036-4193-BC61-652F0EE32D6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2C61F53-C6E9-4449-BDB3-CB4EE2CBDF6B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8D5C14-9772-4BBB-8950-FA7BD30C6616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48E940E-D2A2-42BF-89CA-8A81BD37A8B3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0D51C50-DC54-4335-93AF-53DF1B8FC36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9019122B-A83C-4361-AD9A-0AE071592C19}"/>
              </a:ext>
            </a:extLst>
          </p:cNvPr>
          <p:cNvSpPr/>
          <p:nvPr/>
        </p:nvSpPr>
        <p:spPr bwMode="auto">
          <a:xfrm rot="3501043">
            <a:off x="2003011" y="1490474"/>
            <a:ext cx="206752" cy="11647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06221A15-5A8C-4E78-8A13-AB9AD5B1820F}"/>
              </a:ext>
            </a:extLst>
          </p:cNvPr>
          <p:cNvSpPr/>
          <p:nvPr/>
        </p:nvSpPr>
        <p:spPr bwMode="auto">
          <a:xfrm>
            <a:off x="1107156" y="1833446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B4BE988-2CA1-408D-B0A7-8A43F2541C75}"/>
              </a:ext>
            </a:extLst>
          </p:cNvPr>
          <p:cNvSpPr/>
          <p:nvPr/>
        </p:nvSpPr>
        <p:spPr>
          <a:xfrm>
            <a:off x="5594574" y="937987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5F9C8E7-2A77-4AEF-9224-F0C88006E551}"/>
              </a:ext>
            </a:extLst>
          </p:cNvPr>
          <p:cNvSpPr/>
          <p:nvPr/>
        </p:nvSpPr>
        <p:spPr>
          <a:xfrm>
            <a:off x="5596223" y="1017964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79716AC-2E0C-420D-9714-2D68AF82FCCD}"/>
              </a:ext>
            </a:extLst>
          </p:cNvPr>
          <p:cNvSpPr/>
          <p:nvPr/>
        </p:nvSpPr>
        <p:spPr>
          <a:xfrm>
            <a:off x="3369746" y="937987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415D74D-799D-493F-8740-361B2741116C}"/>
              </a:ext>
            </a:extLst>
          </p:cNvPr>
          <p:cNvSpPr/>
          <p:nvPr/>
        </p:nvSpPr>
        <p:spPr>
          <a:xfrm>
            <a:off x="3371395" y="1017964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영남대학교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DCDA55C-C4F3-4228-B1F7-7D6196D95863}"/>
              </a:ext>
            </a:extLst>
          </p:cNvPr>
          <p:cNvGrpSpPr/>
          <p:nvPr/>
        </p:nvGrpSpPr>
        <p:grpSpPr>
          <a:xfrm>
            <a:off x="3473608" y="1904860"/>
            <a:ext cx="1973538" cy="967910"/>
            <a:chOff x="816877" y="4725144"/>
            <a:chExt cx="1973538" cy="967910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50FF6E9-5C9B-410C-947B-526045EC659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3" name="꺾인 연결선 128">
                <a:extLst>
                  <a:ext uri="{FF2B5EF4-FFF2-40B4-BE49-F238E27FC236}">
                    <a16:creationId xmlns:a16="http://schemas.microsoft.com/office/drawing/2014/main" id="{37458BA5-DC8C-4C47-90D5-F9179E2C0D7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29">
                <a:extLst>
                  <a:ext uri="{FF2B5EF4-FFF2-40B4-BE49-F238E27FC236}">
                    <a16:creationId xmlns:a16="http://schemas.microsoft.com/office/drawing/2014/main" id="{9F75B2D2-627D-4CAA-8CB6-79CDD71B1AA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0">
                <a:extLst>
                  <a:ext uri="{FF2B5EF4-FFF2-40B4-BE49-F238E27FC236}">
                    <a16:creationId xmlns:a16="http://schemas.microsoft.com/office/drawing/2014/main" id="{5F0E8DFB-EA71-46CC-BB3A-2BCF6CD957B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꺾인 연결선 131">
                <a:extLst>
                  <a:ext uri="{FF2B5EF4-FFF2-40B4-BE49-F238E27FC236}">
                    <a16:creationId xmlns:a16="http://schemas.microsoft.com/office/drawing/2014/main" id="{660CB578-4A90-4FF1-815D-3112C7C6E68F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37DD7CB-01B4-4589-BC57-5E1A2B66EE6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60C79CE-C2EA-444D-BAE8-B9B346271034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AD8F5D2-B36D-4BD7-A6FA-224F526D2A6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D58B74B-D093-4920-8045-7A98A3E25515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0CE21E-E0D5-40A5-9055-5A875172749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07" name="사각형 설명선 132">
            <a:extLst>
              <a:ext uri="{FF2B5EF4-FFF2-40B4-BE49-F238E27FC236}">
                <a16:creationId xmlns:a16="http://schemas.microsoft.com/office/drawing/2014/main" id="{81FB1ACD-DCA4-491F-A9BF-8E2DB11EE144}"/>
              </a:ext>
            </a:extLst>
          </p:cNvPr>
          <p:cNvSpPr/>
          <p:nvPr/>
        </p:nvSpPr>
        <p:spPr bwMode="auto">
          <a:xfrm>
            <a:off x="3559469" y="1833446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8" name="위쪽 화살표 133">
            <a:extLst>
              <a:ext uri="{FF2B5EF4-FFF2-40B4-BE49-F238E27FC236}">
                <a16:creationId xmlns:a16="http://schemas.microsoft.com/office/drawing/2014/main" id="{D5484DBC-15A9-4AE7-8DD2-D5449FC8913F}"/>
              </a:ext>
            </a:extLst>
          </p:cNvPr>
          <p:cNvSpPr/>
          <p:nvPr/>
        </p:nvSpPr>
        <p:spPr bwMode="auto">
          <a:xfrm rot="3622285">
            <a:off x="4616713" y="1485290"/>
            <a:ext cx="221532" cy="106914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45A6EDB-14D9-415B-8BB4-4DD7D873D95B}"/>
              </a:ext>
            </a:extLst>
          </p:cNvPr>
          <p:cNvGrpSpPr/>
          <p:nvPr/>
        </p:nvGrpSpPr>
        <p:grpSpPr>
          <a:xfrm>
            <a:off x="5702291" y="1904860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69C8FD6-DA08-4CB6-B1FA-DAD27BBF2DD9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41">
                <a:extLst>
                  <a:ext uri="{FF2B5EF4-FFF2-40B4-BE49-F238E27FC236}">
                    <a16:creationId xmlns:a16="http://schemas.microsoft.com/office/drawing/2014/main" id="{3B58F4AE-AED0-45F9-951A-E757C2EC6143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2">
                <a:extLst>
                  <a:ext uri="{FF2B5EF4-FFF2-40B4-BE49-F238E27FC236}">
                    <a16:creationId xmlns:a16="http://schemas.microsoft.com/office/drawing/2014/main" id="{B5592DAF-8E51-43CE-AC98-31D0C1FCCF1E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3">
                <a:extLst>
                  <a:ext uri="{FF2B5EF4-FFF2-40B4-BE49-F238E27FC236}">
                    <a16:creationId xmlns:a16="http://schemas.microsoft.com/office/drawing/2014/main" id="{BA625B46-C201-41F3-B7F7-AF0BFD7FD78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44">
                <a:extLst>
                  <a:ext uri="{FF2B5EF4-FFF2-40B4-BE49-F238E27FC236}">
                    <a16:creationId xmlns:a16="http://schemas.microsoft.com/office/drawing/2014/main" id="{265A7EE1-BCC2-4402-B492-BADE805AA9A6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59C7FC7-A37A-4A30-90BD-18920C11AE50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5DE41FD-04B8-4614-9A79-2E15DA31326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A17158-7537-4602-AC9B-C9104BB9EDE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45C1E4B-5AB1-4D90-988C-360CABA6A6B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995FD20-5001-45E3-AD9C-AFEBAA13F75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3" name="사각형 설명선 145">
            <a:extLst>
              <a:ext uri="{FF2B5EF4-FFF2-40B4-BE49-F238E27FC236}">
                <a16:creationId xmlns:a16="http://schemas.microsoft.com/office/drawing/2014/main" id="{031D0447-7ADF-4D52-93C2-7B0F4FD965CA}"/>
              </a:ext>
            </a:extLst>
          </p:cNvPr>
          <p:cNvSpPr/>
          <p:nvPr/>
        </p:nvSpPr>
        <p:spPr bwMode="auto">
          <a:xfrm>
            <a:off x="5788152" y="1833446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4" name="위쪽 화살표 146">
            <a:extLst>
              <a:ext uri="{FF2B5EF4-FFF2-40B4-BE49-F238E27FC236}">
                <a16:creationId xmlns:a16="http://schemas.microsoft.com/office/drawing/2014/main" id="{EB984AB6-DA25-485A-B935-8B22653759EF}"/>
              </a:ext>
            </a:extLst>
          </p:cNvPr>
          <p:cNvSpPr/>
          <p:nvPr/>
        </p:nvSpPr>
        <p:spPr bwMode="auto">
          <a:xfrm rot="3622285">
            <a:off x="6862325" y="1499356"/>
            <a:ext cx="246086" cy="1036035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1028324-2B8D-4EBB-AB89-751FB77D0AB9}"/>
              </a:ext>
            </a:extLst>
          </p:cNvPr>
          <p:cNvSpPr/>
          <p:nvPr/>
        </p:nvSpPr>
        <p:spPr bwMode="auto">
          <a:xfrm>
            <a:off x="416496" y="893615"/>
            <a:ext cx="7488832" cy="2155277"/>
          </a:xfrm>
          <a:prstGeom prst="rect">
            <a:avLst/>
          </a:prstGeom>
          <a:solidFill>
            <a:srgbClr val="FF0000">
              <a:alpha val="1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6683911" y="733794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06851"/>
              </p:ext>
            </p:extLst>
          </p:nvPr>
        </p:nvGraphicFramePr>
        <p:xfrm>
          <a:off x="8104412" y="211913"/>
          <a:ext cx="1800000" cy="95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74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Weekly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모의고사 탭 제거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https://mrusselct.megastudy.net/event/2021/quel/default.asp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1383912" y="3163368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1383912" y="4165826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3" y="3320283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1471926" y="3898871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1392155" y="38357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07102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95084" y="2505731"/>
            <a:ext cx="1449158" cy="4304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56312" y="24236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355EAA8-8E10-4AB5-8D90-700E10209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59297"/>
              </p:ext>
            </p:extLst>
          </p:nvPr>
        </p:nvGraphicFramePr>
        <p:xfrm>
          <a:off x="3440832" y="2132856"/>
          <a:ext cx="2996253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639">
                  <a:extLst>
                    <a:ext uri="{9D8B030D-6E8A-4147-A177-3AD203B41FA5}">
                      <a16:colId xmlns:a16="http://schemas.microsoft.com/office/drawing/2014/main" val="1798642965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</a:t>
                      </a:r>
                      <a:br>
                        <a:rPr lang="en-US" altLang="ko-KR" sz="900" b="0" spc="-1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F04A1D8-4E27-436F-88D7-E51EA6BB5EBB}"/>
              </a:ext>
            </a:extLst>
          </p:cNvPr>
          <p:cNvCxnSpPr/>
          <p:nvPr/>
        </p:nvCxnSpPr>
        <p:spPr bwMode="auto">
          <a:xfrm>
            <a:off x="3145120" y="2276872"/>
            <a:ext cx="439728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134362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https://mrusselct.megastudy.net/intro/2022/premium/index.asp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https://mrusselct.megastudy.net/intro/info/2022/monthly/index.asp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1051285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2053743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315514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78678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7237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523711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37p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231799" y="3025741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225729" y="3037408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" y="3541163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1389584" y="3163847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1389584" y="4166305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1477597" y="389498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1424411" y="38278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0372"/>
              </p:ext>
            </p:extLst>
          </p:nvPr>
        </p:nvGraphicFramePr>
        <p:xfrm>
          <a:off x="8104412" y="211913"/>
          <a:ext cx="1800000" cy="139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68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p19_1.jpg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p19_2.jpg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A0040C-5641-40FF-8282-A8A8ED578AB2}"/>
              </a:ext>
            </a:extLst>
          </p:cNvPr>
          <p:cNvSpPr/>
          <p:nvPr/>
        </p:nvSpPr>
        <p:spPr>
          <a:xfrm>
            <a:off x="5436066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C76D44A-32FE-475B-A07E-0E498DFC50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/>
          <a:stretch/>
        </p:blipFill>
        <p:spPr>
          <a:xfrm>
            <a:off x="3450643" y="5039675"/>
            <a:ext cx="1917393" cy="13185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DCF82A9-1D6F-4325-957A-658CE563C1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4"/>
          <a:stretch/>
        </p:blipFill>
        <p:spPr>
          <a:xfrm>
            <a:off x="473409" y="5039676"/>
            <a:ext cx="1917393" cy="13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센텀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43693"/>
              </p:ext>
            </p:extLst>
          </p:nvPr>
        </p:nvGraphicFramePr>
        <p:xfrm>
          <a:off x="249666" y="1227624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2216696" y="1188005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2177924" y="11058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b="0" dirty="0">
                <a:latin typeface="+mn-ea"/>
                <a:ea typeface="+mn-ea"/>
              </a:rPr>
              <a:t>2024 N</a:t>
            </a:r>
            <a:r>
              <a:rPr lang="ko-KR" altLang="en-US" sz="900" b="0" dirty="0">
                <a:latin typeface="+mn-ea"/>
                <a:ea typeface="+mn-ea"/>
              </a:rPr>
              <a:t>수 정규반</a:t>
            </a:r>
            <a:r>
              <a:rPr lang="en-US" altLang="ko-KR" sz="900" b="0" dirty="0">
                <a:latin typeface="+mn-ea"/>
                <a:ea typeface="+mn-ea"/>
              </a:rPr>
              <a:t>(</a:t>
            </a:r>
            <a:r>
              <a:rPr lang="ko-KR" altLang="en-US" sz="900" b="0" dirty="0">
                <a:latin typeface="+mn-ea"/>
                <a:ea typeface="+mn-ea"/>
              </a:rPr>
              <a:t>센텀 </a:t>
            </a:r>
            <a:r>
              <a:rPr lang="en-US" altLang="ko-KR" sz="900" b="0" dirty="0">
                <a:latin typeface="+mn-ea"/>
                <a:ea typeface="+mn-ea"/>
              </a:rPr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806768"/>
              </p:ext>
            </p:extLst>
          </p:nvPr>
        </p:nvGraphicFramePr>
        <p:xfrm>
          <a:off x="8104412" y="211913"/>
          <a:ext cx="1800000" cy="176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554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051-715-1010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https://mrusselct.megastudy.net/intro/2024/first/index.asp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966683" y="5271877"/>
            <a:ext cx="634904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927911" y="51897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0ED648-9731-4795-9FBB-89798C44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2" y="5819166"/>
            <a:ext cx="2883501" cy="4419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80719" y="5796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EF3EFA-28C5-441A-B36C-772CC9F6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007" y="585585"/>
            <a:ext cx="2694444" cy="56868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DAE114-9A8A-45B0-91ED-DB2E306D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8" y="406466"/>
            <a:ext cx="3189481" cy="6144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75074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 바로 다음에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바로 아래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117925"/>
            <a:ext cx="3213208" cy="2683935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</a:t>
            </a:r>
            <a:r>
              <a:rPr lang="ko-KR" altLang="en-US" sz="10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센텀에서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7615" y="2924944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16675" y="292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63657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 및 지원혜택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54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 모집요강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418135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센텀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정규반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911886" y="431271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873114" y="3491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ABAD17C-1CB6-47DB-9AC6-EB2DB95F8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577688"/>
              </p:ext>
            </p:extLst>
          </p:nvPr>
        </p:nvGraphicFramePr>
        <p:xfrm>
          <a:off x="781692" y="1363960"/>
          <a:ext cx="6691588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6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38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시험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[모의고사/내신]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입학기준
[국.수.영 또는 국.수.탐(1)] 등급 합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맞춤</a:t>
                      </a:r>
                      <a:endParaRPr lang="en-US" sz="8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수업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 자습전용관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38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장학혜택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38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HS-1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38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HS-2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내신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국수영탐
1.3 등급 이내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380">
                <a:tc rowSpan="3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/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의치대반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내신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국수영탐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1.6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등급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이내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58793"/>
                  </a:ext>
                </a:extLst>
              </a:tr>
              <a:tr h="193613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내신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국수영탐</a:t>
                      </a: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
1.6 등급 이내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4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연고대반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7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-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(AM 1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포함 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선택 시 전액 지원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내신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국수영탐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2.0 등급 이내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수강 시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4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블루반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수능/9평/6평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수강 시 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(AM 1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포함 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선택 시 전액 지원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38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74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그린반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수능/9평/6평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4강좌 수강 시 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(AM 2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포함 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r>
                        <a:rPr lang="ko-KR" altLang="en-US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강좌 선택 시 전액 지원</a:t>
                      </a:r>
                      <a:r>
                        <a:rPr lang="en-US" altLang="ko-KR" sz="800" b="1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38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D4FD2-97F1-4D31-A956-32C3F2233053}"/>
              </a:ext>
            </a:extLst>
          </p:cNvPr>
          <p:cNvSpPr txBox="1"/>
          <p:nvPr/>
        </p:nvSpPr>
        <p:spPr>
          <a:xfrm>
            <a:off x="781692" y="1034911"/>
            <a:ext cx="662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latin typeface="+mn-ea"/>
                <a:ea typeface="+mn-ea"/>
              </a:rPr>
              <a:t>■ </a:t>
            </a:r>
            <a:r>
              <a:rPr lang="en-US" altLang="ko-KR" sz="1100" b="1" spc="-150" dirty="0">
                <a:latin typeface="+mn-ea"/>
                <a:ea typeface="+mn-ea"/>
              </a:rPr>
              <a:t>[</a:t>
            </a:r>
            <a:r>
              <a:rPr lang="ko-KR" altLang="en-US" sz="1100" b="1" spc="-150" dirty="0">
                <a:latin typeface="+mn-ea"/>
                <a:ea typeface="+mn-ea"/>
              </a:rPr>
              <a:t>성적 전형</a:t>
            </a:r>
            <a:r>
              <a:rPr lang="en-US" altLang="ko-KR" sz="1100" b="1" spc="-150" dirty="0">
                <a:latin typeface="+mn-ea"/>
                <a:ea typeface="+mn-ea"/>
              </a:rPr>
              <a:t>] </a:t>
            </a:r>
            <a:r>
              <a:rPr lang="ko-KR" altLang="en-US" sz="1100" b="1" spc="-150" dirty="0">
                <a:latin typeface="+mn-ea"/>
                <a:ea typeface="+mn-ea"/>
              </a:rPr>
              <a:t>모집요강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34F85D-D033-45B7-90F6-783C30AED4CC}"/>
              </a:ext>
            </a:extLst>
          </p:cNvPr>
          <p:cNvSpPr/>
          <p:nvPr/>
        </p:nvSpPr>
        <p:spPr bwMode="auto">
          <a:xfrm>
            <a:off x="740060" y="973553"/>
            <a:ext cx="6751309" cy="425564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B7116A-A295-4651-97C7-A40ED91E3270}"/>
              </a:ext>
            </a:extLst>
          </p:cNvPr>
          <p:cNvSpPr/>
          <p:nvPr/>
        </p:nvSpPr>
        <p:spPr>
          <a:xfrm>
            <a:off x="668387" y="8877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609E4A-59B9-4401-A9EB-9397E7BD8781}"/>
              </a:ext>
            </a:extLst>
          </p:cNvPr>
          <p:cNvSpPr/>
          <p:nvPr/>
        </p:nvSpPr>
        <p:spPr bwMode="auto">
          <a:xfrm>
            <a:off x="6238735" y="849175"/>
            <a:ext cx="1394075" cy="248755"/>
          </a:xfrm>
          <a:prstGeom prst="rect">
            <a:avLst/>
          </a:prstGeom>
          <a:solidFill>
            <a:srgbClr val="FF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추가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(v.1.2 - 11/23)</a:t>
            </a:r>
            <a:endParaRPr lang="ko-KR" altLang="en-US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E6D937E5-F013-42EB-A003-79AB7537A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327688"/>
              </p:ext>
            </p:extLst>
          </p:nvPr>
        </p:nvGraphicFramePr>
        <p:xfrm>
          <a:off x="813146" y="656885"/>
          <a:ext cx="6624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6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입학기준 [대학교]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맞춤</a:t>
                      </a:r>
                      <a:endParaRPr lang="en-US" sz="800" b="1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수업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 자습전용관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장학혜택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지원혜택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HS-2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인문계열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서울대, 연세대, 고려대
서강대, 성균관대, 한양대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자연계열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의치약한수, 서울대, 연세대
고려대, 카이스트, 포스텍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/의치대반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인문계열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이화여대, 중앙대, 경희대
한국외대, 서울시립대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수강 시 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자연계열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서강대, 성균관대, 한양대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연고대반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인문계열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건국대, 동국대, 홍익대
숙명여대, 부산대, 경북대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-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 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자연계열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이화여대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중앙대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경희대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한국외대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서울시립대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건국대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동국대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홍익대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
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숙명여대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부산대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경북대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수강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시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98486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BFC3F2-CFC8-4F7F-890C-34C8DED84C56}"/>
              </a:ext>
            </a:extLst>
          </p:cNvPr>
          <p:cNvSpPr txBox="1"/>
          <p:nvPr/>
        </p:nvSpPr>
        <p:spPr>
          <a:xfrm>
            <a:off x="813146" y="393722"/>
            <a:ext cx="662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latin typeface="+mn-ea"/>
                <a:ea typeface="+mn-ea"/>
              </a:rPr>
              <a:t>■ </a:t>
            </a:r>
            <a:r>
              <a:rPr lang="en-US" altLang="ko-KR" sz="1100" b="1" spc="-150" dirty="0">
                <a:latin typeface="+mn-ea"/>
                <a:ea typeface="+mn-ea"/>
              </a:rPr>
              <a:t>[</a:t>
            </a:r>
            <a:r>
              <a:rPr lang="ko-KR" altLang="en-US" sz="1100" b="1" spc="-150" dirty="0">
                <a:latin typeface="+mn-ea"/>
                <a:ea typeface="+mn-ea"/>
              </a:rPr>
              <a:t>대학교 전형</a:t>
            </a:r>
            <a:r>
              <a:rPr lang="en-US" altLang="ko-KR" sz="1100" b="1" spc="-150" dirty="0">
                <a:latin typeface="+mn-ea"/>
                <a:ea typeface="+mn-ea"/>
              </a:rPr>
              <a:t>] </a:t>
            </a:r>
            <a:r>
              <a:rPr lang="ko-KR" altLang="en-US" sz="1100" b="1" spc="-150" dirty="0">
                <a:latin typeface="+mn-ea"/>
                <a:ea typeface="+mn-ea"/>
              </a:rPr>
              <a:t>모집요강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AC337C-2293-4465-9BAB-82CEBE30A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22292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 및 지원혜택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54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센텀 모집요강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B1F4778-CDB9-4DBD-91F0-16E8E0620BA0}"/>
              </a:ext>
            </a:extLst>
          </p:cNvPr>
          <p:cNvSpPr txBox="1"/>
          <p:nvPr/>
        </p:nvSpPr>
        <p:spPr>
          <a:xfrm>
            <a:off x="813146" y="3435945"/>
            <a:ext cx="4969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latin typeface="+mn-ea"/>
                <a:ea typeface="+mn-ea"/>
              </a:rPr>
              <a:t>■ </a:t>
            </a:r>
            <a:r>
              <a:rPr lang="en-US" altLang="ko-KR" sz="1100" b="1" spc="-150" dirty="0">
                <a:latin typeface="+mn-ea"/>
                <a:ea typeface="+mn-ea"/>
              </a:rPr>
              <a:t>[</a:t>
            </a:r>
            <a:r>
              <a:rPr lang="ko-KR" altLang="en-US" sz="1100" b="1" spc="-150" dirty="0">
                <a:latin typeface="+mn-ea"/>
                <a:ea typeface="+mn-ea"/>
              </a:rPr>
              <a:t>특별 전형</a:t>
            </a:r>
            <a:r>
              <a:rPr lang="en-US" altLang="ko-KR" sz="1100" b="1" spc="-150" dirty="0">
                <a:latin typeface="+mn-ea"/>
                <a:ea typeface="+mn-ea"/>
              </a:rPr>
              <a:t>] </a:t>
            </a:r>
            <a:r>
              <a:rPr lang="ko-KR" altLang="en-US" sz="1100" b="1" spc="-150" dirty="0">
                <a:latin typeface="+mn-ea"/>
                <a:ea typeface="+mn-ea"/>
              </a:rPr>
              <a:t>모집요강 </a:t>
            </a:r>
            <a:r>
              <a:rPr lang="en-US" altLang="ko-KR" sz="1100" spc="-15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900" spc="-150" dirty="0">
                <a:solidFill>
                  <a:srgbClr val="FF0000"/>
                </a:solidFill>
                <a:latin typeface="+mn-ea"/>
                <a:ea typeface="+mn-ea"/>
              </a:rPr>
              <a:t>조기마감 주의</a:t>
            </a:r>
            <a:r>
              <a:rPr lang="en-US" altLang="ko-KR" sz="900" spc="-15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873D1CB1-C68D-4EF5-A5EB-554C959B8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75877"/>
              </p:ext>
            </p:extLst>
          </p:nvPr>
        </p:nvGraphicFramePr>
        <p:xfrm>
          <a:off x="814653" y="3697555"/>
          <a:ext cx="662463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시험구분
[모의고사]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입학기준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</a:t>
                      </a:r>
                      <a:r>
                        <a:rPr lang="en-US" sz="8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자습전용관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특별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전형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수능/9평/6평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국어, 수학, 영어, 탐구영역 중
2개 영역 등급 합 </a:t>
                      </a:r>
                      <a:r>
                        <a:rPr lang="en-US" sz="800" b="0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7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이내 </a:t>
                      </a:r>
                      <a:r>
                        <a:rPr lang="en-US" sz="800" b="0" i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(수학 포함)</a:t>
                      </a:r>
                      <a:endParaRPr lang="en-US" sz="8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24">
            <a:extLst>
              <a:ext uri="{FF2B5EF4-FFF2-40B4-BE49-F238E27FC236}">
                <a16:creationId xmlns:a16="http://schemas.microsoft.com/office/drawing/2014/main" id="{48E4227E-3DC7-4935-99EF-DBA530B044C0}"/>
              </a:ext>
            </a:extLst>
          </p:cNvPr>
          <p:cNvSpPr txBox="1"/>
          <p:nvPr/>
        </p:nvSpPr>
        <p:spPr>
          <a:xfrm>
            <a:off x="823870" y="4500409"/>
            <a:ext cx="661542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■ 적용 사항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해당 입학기준은 </a:t>
            </a:r>
            <a:r>
              <a:rPr 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최소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입학기준이며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N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수 정규</a:t>
            </a: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반 성적기준 해당반으로 반편성</a:t>
            </a: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, 특별 운영반으로 </a:t>
            </a:r>
            <a:r>
              <a:rPr 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입학정원 50명 제한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바른공부 자습전용관 특별전형은 맞춤 수업 제한 없이, 바른공부 자습전용관을 사용하는 전형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해당 전형은 단과 수강 별 바른공부 자습전용관 지원 혜택이 적용 불가</a:t>
            </a:r>
            <a:endParaRPr lang="en-US" sz="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B7C-1FFA-43E4-B989-F63A068849BD}"/>
              </a:ext>
            </a:extLst>
          </p:cNvPr>
          <p:cNvSpPr/>
          <p:nvPr/>
        </p:nvSpPr>
        <p:spPr bwMode="auto">
          <a:xfrm>
            <a:off x="740060" y="332656"/>
            <a:ext cx="6751309" cy="489654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368413-A619-4DF6-9427-5F7E519401CF}"/>
              </a:ext>
            </a:extLst>
          </p:cNvPr>
          <p:cNvSpPr/>
          <p:nvPr/>
        </p:nvSpPr>
        <p:spPr bwMode="auto">
          <a:xfrm>
            <a:off x="6238735" y="240376"/>
            <a:ext cx="1394075" cy="248755"/>
          </a:xfrm>
          <a:prstGeom prst="rect">
            <a:avLst/>
          </a:prstGeom>
          <a:solidFill>
            <a:srgbClr val="FF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추가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(v.1.2 - 11/23)</a:t>
            </a:r>
            <a:endParaRPr lang="ko-KR" altLang="en-US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72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0AC337C-2293-4465-9BAB-82CEBE30A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79727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 모집요강 및 지원혜택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8548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A499A2-646F-49F8-A2B0-23A7CF32E1BD}"/>
              </a:ext>
            </a:extLst>
          </p:cNvPr>
          <p:cNvSpPr txBox="1"/>
          <p:nvPr/>
        </p:nvSpPr>
        <p:spPr>
          <a:xfrm>
            <a:off x="803701" y="476672"/>
            <a:ext cx="4969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latin typeface="+mn-ea"/>
                <a:ea typeface="+mn-ea"/>
              </a:rPr>
              <a:t>■ 단과 </a:t>
            </a:r>
            <a:r>
              <a:rPr lang="ko-KR" altLang="en-US" sz="1100" b="1" spc="-150" dirty="0" err="1">
                <a:latin typeface="+mn-ea"/>
                <a:ea typeface="+mn-ea"/>
              </a:rPr>
              <a:t>수강별</a:t>
            </a:r>
            <a:r>
              <a:rPr lang="ko-KR" altLang="en-US" sz="1100" b="1" spc="-150" dirty="0"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100" b="1" spc="-150" dirty="0"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latin typeface="+mn-ea"/>
                <a:ea typeface="+mn-ea"/>
              </a:rPr>
              <a:t>자습전용관</a:t>
            </a:r>
            <a:r>
              <a:rPr lang="ko-KR" altLang="en-US" sz="1100" b="1" spc="-150" dirty="0">
                <a:latin typeface="+mn-ea"/>
                <a:ea typeface="+mn-ea"/>
              </a:rPr>
              <a:t> 지원 혜택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8C7EF700-CEEC-4140-A6C3-0C2B0187F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53837"/>
              </p:ext>
            </p:extLst>
          </p:nvPr>
        </p:nvGraphicFramePr>
        <p:xfrm>
          <a:off x="805208" y="738282"/>
          <a:ext cx="6624639" cy="205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57">
                  <a:extLst>
                    <a:ext uri="{9D8B030D-6E8A-4147-A177-3AD203B41FA5}">
                      <a16:colId xmlns:a16="http://schemas.microsoft.com/office/drawing/2014/main" val="851166093"/>
                    </a:ext>
                  </a:extLst>
                </a:gridCol>
                <a:gridCol w="1008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57">
                  <a:extLst>
                    <a:ext uri="{9D8B030D-6E8A-4147-A177-3AD203B41FA5}">
                      <a16:colId xmlns:a16="http://schemas.microsoft.com/office/drawing/2014/main" val="2115697121"/>
                    </a:ext>
                  </a:extLst>
                </a:gridCol>
                <a:gridCol w="1008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95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구분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맞춤수업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바른공부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자습전용관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바른공부 자습전용관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95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1강좌 </a:t>
                      </a:r>
                      <a:r>
                        <a:rPr lang="en-US" altLang="ko-KR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수강</a:t>
                      </a: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2강좌 수강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3강좌 </a:t>
                      </a:r>
                      <a:r>
                        <a:rPr lang="en-US" sz="800" b="1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수강</a:t>
                      </a:r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4강좌 수강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5강좌 수강 시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HS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전액 지원</a:t>
                      </a:r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서울대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/의치대반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전액</a:t>
                      </a:r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지원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연고대반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전액</a:t>
                      </a: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0" i="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/>
                        </a:rPr>
                        <a:t>지원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블루반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9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그린반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50%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전액 지원</a:t>
                      </a:r>
                      <a:endParaRPr 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Object 26">
            <a:extLst>
              <a:ext uri="{FF2B5EF4-FFF2-40B4-BE49-F238E27FC236}">
                <a16:creationId xmlns:a16="http://schemas.microsoft.com/office/drawing/2014/main" id="{0E9AFF7F-3380-4B4B-ACBA-4A3C2AE3651A}"/>
              </a:ext>
            </a:extLst>
          </p:cNvPr>
          <p:cNvSpPr txBox="1"/>
          <p:nvPr/>
        </p:nvSpPr>
        <p:spPr>
          <a:xfrm>
            <a:off x="816668" y="2909812"/>
            <a:ext cx="661317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맞춤수업이란? 개인별 실력 향상을 위해 필요한 수준별 맞춤형 수업을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필수적으로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선택</a:t>
            </a:r>
            <a:endParaRPr 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just"/>
            <a:endParaRPr 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■ 공통 사항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내신 성적은 고교 1학년 1학기부터 3학년 2학기까지의 성적 기준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성적 기준은 2024학년도 수능 및 6월/9월 평가원 모의평가 성적 기준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대학교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전형은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24, 23학번 적용되며, 재학증명서 또는 합격증명서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제출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필수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(22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학번 이상은 별도 기준 적용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)</a:t>
            </a:r>
            <a:endParaRPr 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모집요강 해당반에 따른 단과 맞춤수업 강좌 신청은 필수사항이며, 미충족 시 입학 불가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맞춤수업 강좌 및 지원 혜택은 단과 완강 시 적용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주 2회 수업 신청 시, 맞춤수업 2강좌 인정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성적표 제출은 필수사항이며, 위조한 성적표 제출 시 이에 따른 수강료 납부 및 퇴원 절차 진행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성적기준 및 입학요건에 부합하지 않을 경우 개별 문의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2025 </a:t>
            </a:r>
            <a:r>
              <a:rPr 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우선선발반은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3월부터 2025 정규반 모집요강으로 변경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2025 N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수 정규</a:t>
            </a:r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반 모집요강은 학원 사정에 의해 변경될 수 있으며, 변경 시 홈페이지 게시 및 안내예정</a:t>
            </a:r>
          </a:p>
          <a:p>
            <a:pPr algn="just"/>
            <a:r>
              <a:rPr 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※ 전형별 장학 혜택자는 장학서약서 작성 후 혜택 진행</a:t>
            </a:r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7218B6-7327-4E3F-B397-5C38BED426F9}"/>
              </a:ext>
            </a:extLst>
          </p:cNvPr>
          <p:cNvSpPr/>
          <p:nvPr/>
        </p:nvSpPr>
        <p:spPr bwMode="auto">
          <a:xfrm>
            <a:off x="740060" y="332656"/>
            <a:ext cx="6751309" cy="460851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51609E-5945-4606-A2FD-C2F2584B5576}"/>
              </a:ext>
            </a:extLst>
          </p:cNvPr>
          <p:cNvSpPr/>
          <p:nvPr/>
        </p:nvSpPr>
        <p:spPr bwMode="auto">
          <a:xfrm>
            <a:off x="6238735" y="240376"/>
            <a:ext cx="1394075" cy="248755"/>
          </a:xfrm>
          <a:prstGeom prst="rect">
            <a:avLst/>
          </a:prstGeom>
          <a:solidFill>
            <a:srgbClr val="FF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추가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(v.1.2 - 11/23)</a:t>
            </a:r>
            <a:endParaRPr lang="ko-KR" altLang="en-US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53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4BA7893-27F9-4FD1-BC21-3A4FAF8108E6}"/>
              </a:ext>
            </a:extLst>
          </p:cNvPr>
          <p:cNvSpPr/>
          <p:nvPr/>
        </p:nvSpPr>
        <p:spPr bwMode="auto">
          <a:xfrm>
            <a:off x="750094" y="2090365"/>
            <a:ext cx="6624000" cy="457047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1BF04-B580-4AC4-90D5-C214E2D6BB77}"/>
              </a:ext>
            </a:extLst>
          </p:cNvPr>
          <p:cNvSpPr txBox="1"/>
          <p:nvPr/>
        </p:nvSpPr>
        <p:spPr>
          <a:xfrm>
            <a:off x="751600" y="2218146"/>
            <a:ext cx="662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서울 가지 마라</a:t>
            </a:r>
            <a:r>
              <a:rPr lang="en-US" altLang="ko-KR" sz="1200" spc="-100" dirty="0">
                <a:latin typeface="+mn-ea"/>
                <a:ea typeface="+mn-ea"/>
              </a:rPr>
              <a:t>! </a:t>
            </a:r>
            <a:r>
              <a:rPr lang="ko-KR" altLang="en-US" sz="1200" spc="-100" dirty="0">
                <a:latin typeface="+mn-ea"/>
                <a:ea typeface="+mn-ea"/>
              </a:rPr>
              <a:t>러셀 </a:t>
            </a:r>
            <a:r>
              <a:rPr lang="ko-KR" altLang="en-US" sz="1200" spc="-100" dirty="0" err="1">
                <a:latin typeface="+mn-ea"/>
                <a:ea typeface="+mn-ea"/>
              </a:rPr>
              <a:t>센텀이면</a:t>
            </a:r>
            <a:r>
              <a:rPr lang="ko-KR" altLang="en-US" sz="1200" spc="-100" dirty="0">
                <a:latin typeface="+mn-ea"/>
                <a:ea typeface="+mn-ea"/>
              </a:rPr>
              <a:t> 충분하다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센텀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81144"/>
              </p:ext>
            </p:extLst>
          </p:nvPr>
        </p:nvGraphicFramePr>
        <p:xfrm>
          <a:off x="8104412" y="211913"/>
          <a:ext cx="1800000" cy="139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센텀학원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명예의 전당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2023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학년도 내용 활용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https://russelct.megastudy.net/russel_ct/event/2023/hero/index.asp</a:t>
                      </a:r>
                      <a:b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다음 페이지에 이어짐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주석 문구 추가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30988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</a:t>
            </a:r>
            <a:r>
              <a:rPr lang="ko-KR" altLang="en-US" sz="1600" b="1" spc="-100" dirty="0" err="1">
                <a:latin typeface="+mn-ea"/>
                <a:ea typeface="+mn-ea"/>
              </a:rPr>
              <a:t>센텀을</a:t>
            </a:r>
            <a:r>
              <a:rPr lang="ko-KR" altLang="en-US" sz="1600" b="1" spc="-100" dirty="0">
                <a:latin typeface="+mn-ea"/>
                <a:ea typeface="+mn-ea"/>
              </a:rPr>
              <a:t>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2870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센텀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센텀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579958" y="1353473"/>
            <a:ext cx="832651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541186" y="12713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C885DD-389A-4E15-9773-6B0FA1D2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69" y="1888029"/>
            <a:ext cx="1717124" cy="313863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3E857F0-3EB5-4039-9441-DA7C8B578A69}"/>
              </a:ext>
            </a:extLst>
          </p:cNvPr>
          <p:cNvSpPr/>
          <p:nvPr/>
        </p:nvSpPr>
        <p:spPr bwMode="auto">
          <a:xfrm>
            <a:off x="981495" y="292494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94E52F6-2699-4344-911C-BD2502DE67FA}"/>
              </a:ext>
            </a:extLst>
          </p:cNvPr>
          <p:cNvSpPr/>
          <p:nvPr/>
        </p:nvSpPr>
        <p:spPr bwMode="auto">
          <a:xfrm>
            <a:off x="2261341" y="292494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C62511-905A-45EA-A6E0-AD359F4DAD66}"/>
              </a:ext>
            </a:extLst>
          </p:cNvPr>
          <p:cNvSpPr/>
          <p:nvPr/>
        </p:nvSpPr>
        <p:spPr bwMode="auto">
          <a:xfrm>
            <a:off x="3541186" y="292494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서연고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A0F979-4767-46D6-BF80-76C0BD32BDE9}"/>
              </a:ext>
            </a:extLst>
          </p:cNvPr>
          <p:cNvSpPr/>
          <p:nvPr/>
        </p:nvSpPr>
        <p:spPr bwMode="auto">
          <a:xfrm>
            <a:off x="4821031" y="292494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서성한이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99EBFCC-CB3E-4FD1-A405-B392E86AD4B3}"/>
              </a:ext>
            </a:extLst>
          </p:cNvPr>
          <p:cNvSpPr/>
          <p:nvPr/>
        </p:nvSpPr>
        <p:spPr bwMode="auto">
          <a:xfrm>
            <a:off x="6100877" y="292494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중경외시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A04F6F-B15D-43D1-820C-CD0389E9D714}"/>
              </a:ext>
            </a:extLst>
          </p:cNvPr>
          <p:cNvSpPr/>
          <p:nvPr/>
        </p:nvSpPr>
        <p:spPr bwMode="auto">
          <a:xfrm>
            <a:off x="981495" y="414641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건동홍숙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ED25C6-1BE7-4A67-AA56-09B6093E4813}"/>
              </a:ext>
            </a:extLst>
          </p:cNvPr>
          <p:cNvSpPr/>
          <p:nvPr/>
        </p:nvSpPr>
        <p:spPr bwMode="auto">
          <a:xfrm>
            <a:off x="2261341" y="414641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이공계특성화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1871064-6466-4625-9167-00DAA888A7BF}"/>
              </a:ext>
            </a:extLst>
          </p:cNvPr>
          <p:cNvSpPr/>
          <p:nvPr/>
        </p:nvSpPr>
        <p:spPr bwMode="auto">
          <a:xfrm>
            <a:off x="3541186" y="414641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경찰대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사관학교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C8888F-2C3D-40F9-991A-AB13640B1D54}"/>
              </a:ext>
            </a:extLst>
          </p:cNvPr>
          <p:cNvSpPr/>
          <p:nvPr/>
        </p:nvSpPr>
        <p:spPr bwMode="auto">
          <a:xfrm>
            <a:off x="4821031" y="414641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교원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교육대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7E07B3-EA81-49CB-87F4-F40648D5CCCF}"/>
              </a:ext>
            </a:extLst>
          </p:cNvPr>
          <p:cNvSpPr/>
          <p:nvPr/>
        </p:nvSpPr>
        <p:spPr bwMode="auto">
          <a:xfrm>
            <a:off x="6100877" y="414641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부산대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경북대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64996D-F22D-4A7F-A607-A642AD09138D}"/>
              </a:ext>
            </a:extLst>
          </p:cNvPr>
          <p:cNvSpPr/>
          <p:nvPr/>
        </p:nvSpPr>
        <p:spPr>
          <a:xfrm>
            <a:off x="2270503" y="5378314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센텀학원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합격자 기준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단과 수강생 제외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복수대학 합격자 포함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357ED2-13AD-4FC1-AC81-835606EE7FE8}"/>
              </a:ext>
            </a:extLst>
          </p:cNvPr>
          <p:cNvSpPr/>
          <p:nvPr/>
        </p:nvSpPr>
        <p:spPr bwMode="auto">
          <a:xfrm>
            <a:off x="740060" y="2170893"/>
            <a:ext cx="6751309" cy="45704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791555-51D7-4F36-AB23-8B7AED9BE259}"/>
              </a:ext>
            </a:extLst>
          </p:cNvPr>
          <p:cNvSpPr/>
          <p:nvPr/>
        </p:nvSpPr>
        <p:spPr>
          <a:xfrm>
            <a:off x="660396" y="21016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35F8E4-FA90-4555-9FD3-8AB29213B728}"/>
              </a:ext>
            </a:extLst>
          </p:cNvPr>
          <p:cNvSpPr/>
          <p:nvPr/>
        </p:nvSpPr>
        <p:spPr bwMode="auto">
          <a:xfrm>
            <a:off x="4304928" y="5378314"/>
            <a:ext cx="2860758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8F986A-E210-4931-B67F-CB1FFF30065F}"/>
              </a:ext>
            </a:extLst>
          </p:cNvPr>
          <p:cNvSpPr/>
          <p:nvPr/>
        </p:nvSpPr>
        <p:spPr>
          <a:xfrm>
            <a:off x="4266156" y="529619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4BA7893-27F9-4FD1-BC21-3A4FAF8108E6}"/>
              </a:ext>
            </a:extLst>
          </p:cNvPr>
          <p:cNvSpPr/>
          <p:nvPr/>
        </p:nvSpPr>
        <p:spPr bwMode="auto">
          <a:xfrm>
            <a:off x="750094" y="404664"/>
            <a:ext cx="6624000" cy="6256175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</a:t>
            </a:r>
            <a:r>
              <a:rPr lang="ko-KR" altLang="en-US" b="0" dirty="0"/>
              <a:t>센텀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3432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센텀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E936B52-6FBA-4DFF-B7F1-1E8B4070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527183"/>
            <a:ext cx="5599654" cy="26105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B6643D-220D-41CA-AA7A-45B28E6DFD39}"/>
              </a:ext>
            </a:extLst>
          </p:cNvPr>
          <p:cNvSpPr txBox="1"/>
          <p:nvPr/>
        </p:nvSpPr>
        <p:spPr>
          <a:xfrm>
            <a:off x="751600" y="3258638"/>
            <a:ext cx="662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최상위권의 선택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  <a:br>
              <a:rPr lang="en-US" altLang="ko-KR" sz="1200" spc="-100" dirty="0">
                <a:latin typeface="+mn-ea"/>
                <a:ea typeface="+mn-ea"/>
              </a:rPr>
            </a:b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 센텀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4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개년 누적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23BCB5-32DA-42D6-83AD-0697E990FDA1}"/>
              </a:ext>
            </a:extLst>
          </p:cNvPr>
          <p:cNvSpPr/>
          <p:nvPr/>
        </p:nvSpPr>
        <p:spPr bwMode="auto">
          <a:xfrm>
            <a:off x="981495" y="391305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176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0ED87B-A4EF-4985-B753-7DF2AD8ABAC7}"/>
              </a:ext>
            </a:extLst>
          </p:cNvPr>
          <p:cNvSpPr/>
          <p:nvPr/>
        </p:nvSpPr>
        <p:spPr bwMode="auto">
          <a:xfrm>
            <a:off x="2261341" y="391305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2E5B7F-A4F6-4F37-B8B4-729FAA01D290}"/>
              </a:ext>
            </a:extLst>
          </p:cNvPr>
          <p:cNvSpPr/>
          <p:nvPr/>
        </p:nvSpPr>
        <p:spPr bwMode="auto">
          <a:xfrm>
            <a:off x="3541186" y="391305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서연고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127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BBECF89-94D5-4226-AEDB-3B29EC40E612}"/>
              </a:ext>
            </a:extLst>
          </p:cNvPr>
          <p:cNvSpPr/>
          <p:nvPr/>
        </p:nvSpPr>
        <p:spPr bwMode="auto">
          <a:xfrm>
            <a:off x="4821031" y="391305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서성한이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165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E13BB6-A285-436E-BDBE-108CF84CEBBA}"/>
              </a:ext>
            </a:extLst>
          </p:cNvPr>
          <p:cNvSpPr/>
          <p:nvPr/>
        </p:nvSpPr>
        <p:spPr bwMode="auto">
          <a:xfrm>
            <a:off x="6100877" y="3913054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중경외시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168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FA8883F-A4FD-4899-95C9-6B9D631F0517}"/>
              </a:ext>
            </a:extLst>
          </p:cNvPr>
          <p:cNvSpPr/>
          <p:nvPr/>
        </p:nvSpPr>
        <p:spPr bwMode="auto">
          <a:xfrm>
            <a:off x="981495" y="513452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건동홍숙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51B4BBD-64F4-4D62-AD29-9DABEABCA537}"/>
              </a:ext>
            </a:extLst>
          </p:cNvPr>
          <p:cNvSpPr/>
          <p:nvPr/>
        </p:nvSpPr>
        <p:spPr bwMode="auto">
          <a:xfrm>
            <a:off x="2261341" y="513452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이공계특성화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90E9F5-EBF7-4CCE-B04D-7C3E7D8F4128}"/>
              </a:ext>
            </a:extLst>
          </p:cNvPr>
          <p:cNvSpPr/>
          <p:nvPr/>
        </p:nvSpPr>
        <p:spPr bwMode="auto">
          <a:xfrm>
            <a:off x="3541186" y="513452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경찰대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사관학교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AD4E50A-5B15-4ACE-8784-D13AD945BED0}"/>
              </a:ext>
            </a:extLst>
          </p:cNvPr>
          <p:cNvSpPr/>
          <p:nvPr/>
        </p:nvSpPr>
        <p:spPr bwMode="auto">
          <a:xfrm>
            <a:off x="4821031" y="513452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교원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교육대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0E54F4-BB37-415F-99AC-F5FDCB55FB5E}"/>
              </a:ext>
            </a:extLst>
          </p:cNvPr>
          <p:cNvSpPr/>
          <p:nvPr/>
        </p:nvSpPr>
        <p:spPr bwMode="auto">
          <a:xfrm>
            <a:off x="6100877" y="5134521"/>
            <a:ext cx="1064809" cy="1064809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부산대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경북대</a:t>
            </a:r>
            <a:b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234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789FE-68E9-43EB-A640-DCD65B748FD1}"/>
              </a:ext>
            </a:extLst>
          </p:cNvPr>
          <p:cNvSpPr txBox="1"/>
          <p:nvPr/>
        </p:nvSpPr>
        <p:spPr>
          <a:xfrm>
            <a:off x="1322900" y="2547652"/>
            <a:ext cx="1681551" cy="406265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latin typeface="+mn-ea"/>
                <a:ea typeface="+mn-ea"/>
              </a:rPr>
              <a:t>[2023] </a:t>
            </a:r>
            <a:r>
              <a:rPr lang="ko-KR" altLang="en-US" sz="600" dirty="0">
                <a:latin typeface="+mn-ea"/>
                <a:ea typeface="+mn-ea"/>
              </a:rPr>
              <a:t>서의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</a:t>
            </a:r>
            <a:r>
              <a:rPr lang="en-US" altLang="ko-KR" sz="600" dirty="0">
                <a:latin typeface="+mn-ea"/>
                <a:ea typeface="+mn-ea"/>
              </a:rPr>
              <a:t>·</a:t>
            </a:r>
            <a:r>
              <a:rPr lang="ko-KR" altLang="en-US" sz="600" dirty="0">
                <a:latin typeface="+mn-ea"/>
                <a:ea typeface="+mn-ea"/>
              </a:rPr>
              <a:t>성</a:t>
            </a:r>
            <a:r>
              <a:rPr lang="en-US" altLang="ko-KR" sz="600" dirty="0">
                <a:latin typeface="+mn-ea"/>
                <a:ea typeface="+mn-ea"/>
              </a:rPr>
              <a:t>·</a:t>
            </a:r>
            <a:r>
              <a:rPr lang="ko-KR" altLang="en-US" sz="600" dirty="0" err="1">
                <a:latin typeface="+mn-ea"/>
                <a:ea typeface="+mn-ea"/>
              </a:rPr>
              <a:t>카의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울의 </a:t>
            </a:r>
            <a:r>
              <a:rPr lang="en-US" altLang="ko-KR" sz="600" dirty="0">
                <a:latin typeface="+mn-ea"/>
                <a:ea typeface="+mn-ea"/>
              </a:rPr>
              <a:t>3</a:t>
            </a:r>
            <a:r>
              <a:rPr lang="ko-KR" altLang="en-US" sz="600" dirty="0">
                <a:latin typeface="+mn-ea"/>
                <a:ea typeface="+mn-ea"/>
              </a:rPr>
              <a:t>명 포함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[2022] </a:t>
            </a:r>
            <a:r>
              <a:rPr lang="ko-KR" altLang="en-US" sz="600" dirty="0">
                <a:latin typeface="+mn-ea"/>
                <a:ea typeface="+mn-ea"/>
              </a:rPr>
              <a:t>성의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 err="1">
                <a:latin typeface="+mn-ea"/>
                <a:ea typeface="+mn-ea"/>
              </a:rPr>
              <a:t>카의</a:t>
            </a:r>
            <a:r>
              <a:rPr lang="en-US" altLang="ko-KR" sz="600" dirty="0">
                <a:latin typeface="+mn-ea"/>
                <a:ea typeface="+mn-ea"/>
              </a:rPr>
              <a:t> 2</a:t>
            </a:r>
            <a:r>
              <a:rPr lang="ko-KR" altLang="en-US" sz="600" dirty="0">
                <a:latin typeface="+mn-ea"/>
                <a:ea typeface="+mn-ea"/>
              </a:rPr>
              <a:t>명 포함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[2021] </a:t>
            </a:r>
            <a:r>
              <a:rPr lang="ko-KR" altLang="en-US" sz="600" dirty="0">
                <a:latin typeface="+mn-ea"/>
                <a:ea typeface="+mn-ea"/>
              </a:rPr>
              <a:t>서의 </a:t>
            </a:r>
            <a:r>
              <a:rPr lang="en-US" altLang="ko-KR" sz="600" dirty="0">
                <a:latin typeface="+mn-ea"/>
                <a:ea typeface="+mn-ea"/>
              </a:rPr>
              <a:t>2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성의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 err="1">
                <a:latin typeface="+mn-ea"/>
                <a:ea typeface="+mn-ea"/>
              </a:rPr>
              <a:t>카의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1</a:t>
            </a:r>
            <a:r>
              <a:rPr lang="ko-KR" altLang="en-US" sz="600" dirty="0">
                <a:latin typeface="+mn-ea"/>
                <a:ea typeface="+mn-ea"/>
              </a:rPr>
              <a:t>명 포함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616EB5-AD42-4AB2-889B-913F97A716B8}"/>
              </a:ext>
            </a:extLst>
          </p:cNvPr>
          <p:cNvSpPr txBox="1"/>
          <p:nvPr/>
        </p:nvSpPr>
        <p:spPr>
          <a:xfrm>
            <a:off x="3221566" y="2530604"/>
            <a:ext cx="1625445" cy="446892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latin typeface="+mn-ea"/>
                <a:ea typeface="+mn-ea"/>
              </a:rPr>
              <a:t>[2023] </a:t>
            </a:r>
            <a:r>
              <a:rPr lang="ko-KR" altLang="en-US" sz="600" dirty="0">
                <a:latin typeface="+mn-ea"/>
                <a:ea typeface="+mn-ea"/>
              </a:rPr>
              <a:t>서울대 </a:t>
            </a:r>
            <a:r>
              <a:rPr lang="en-US" altLang="ko-KR" sz="600" dirty="0">
                <a:latin typeface="+mn-ea"/>
                <a:ea typeface="+mn-ea"/>
              </a:rPr>
              <a:t>9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연세대 </a:t>
            </a:r>
            <a:r>
              <a:rPr lang="en-US" altLang="ko-KR" sz="600" dirty="0">
                <a:latin typeface="+mn-ea"/>
                <a:ea typeface="+mn-ea"/>
              </a:rPr>
              <a:t>19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고려대 </a:t>
            </a:r>
            <a:r>
              <a:rPr lang="en-US" altLang="ko-KR" sz="600" dirty="0">
                <a:latin typeface="+mn-ea"/>
                <a:ea typeface="+mn-ea"/>
              </a:rPr>
              <a:t>10</a:t>
            </a:r>
            <a:r>
              <a:rPr lang="ko-KR" altLang="en-US" sz="600" dirty="0">
                <a:latin typeface="+mn-ea"/>
                <a:ea typeface="+mn-ea"/>
              </a:rPr>
              <a:t>명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[2022] </a:t>
            </a:r>
            <a:r>
              <a:rPr lang="ko-KR" altLang="en-US" sz="600" dirty="0">
                <a:latin typeface="+mn-ea"/>
                <a:ea typeface="+mn-ea"/>
              </a:rPr>
              <a:t>서울대 </a:t>
            </a:r>
            <a:r>
              <a:rPr lang="en-US" altLang="ko-KR" sz="600" dirty="0">
                <a:latin typeface="+mn-ea"/>
                <a:ea typeface="+mn-ea"/>
              </a:rPr>
              <a:t>3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연세대 </a:t>
            </a:r>
            <a:r>
              <a:rPr lang="en-US" altLang="ko-KR" sz="600" dirty="0">
                <a:latin typeface="+mn-ea"/>
                <a:ea typeface="+mn-ea"/>
              </a:rPr>
              <a:t>15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고려대 </a:t>
            </a:r>
            <a:r>
              <a:rPr lang="en-US" altLang="ko-KR" sz="600" dirty="0">
                <a:latin typeface="+mn-ea"/>
                <a:ea typeface="+mn-ea"/>
              </a:rPr>
              <a:t>16</a:t>
            </a:r>
            <a:r>
              <a:rPr lang="ko-KR" altLang="en-US" sz="600" dirty="0">
                <a:latin typeface="+mn-ea"/>
                <a:ea typeface="+mn-ea"/>
              </a:rPr>
              <a:t>명</a:t>
            </a:r>
            <a:br>
              <a:rPr lang="en-US" altLang="ko-KR" sz="600" dirty="0">
                <a:latin typeface="+mn-ea"/>
                <a:ea typeface="+mn-ea"/>
              </a:rPr>
            </a:br>
            <a:r>
              <a:rPr lang="en-US" altLang="ko-KR" sz="600" dirty="0">
                <a:latin typeface="+mn-ea"/>
                <a:ea typeface="+mn-ea"/>
              </a:rPr>
              <a:t>[2021] </a:t>
            </a:r>
            <a:r>
              <a:rPr lang="ko-KR" altLang="en-US" sz="600" dirty="0">
                <a:latin typeface="+mn-ea"/>
                <a:ea typeface="+mn-ea"/>
              </a:rPr>
              <a:t>서울대 </a:t>
            </a:r>
            <a:r>
              <a:rPr lang="en-US" altLang="ko-KR" sz="600" dirty="0">
                <a:latin typeface="+mn-ea"/>
                <a:ea typeface="+mn-ea"/>
              </a:rPr>
              <a:t>4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연세대 </a:t>
            </a:r>
            <a:r>
              <a:rPr lang="en-US" altLang="ko-KR" sz="600" dirty="0">
                <a:latin typeface="+mn-ea"/>
                <a:ea typeface="+mn-ea"/>
              </a:rPr>
              <a:t>12</a:t>
            </a:r>
            <a:r>
              <a:rPr lang="ko-KR" altLang="en-US" sz="600" dirty="0">
                <a:latin typeface="+mn-ea"/>
                <a:ea typeface="+mn-ea"/>
              </a:rPr>
              <a:t>명 </a:t>
            </a:r>
            <a:r>
              <a:rPr lang="en-US" altLang="ko-KR" sz="600" dirty="0">
                <a:latin typeface="+mn-ea"/>
                <a:ea typeface="+mn-ea"/>
              </a:rPr>
              <a:t>/ </a:t>
            </a:r>
            <a:r>
              <a:rPr lang="ko-KR" altLang="en-US" sz="600" dirty="0">
                <a:latin typeface="+mn-ea"/>
                <a:ea typeface="+mn-ea"/>
              </a:rPr>
              <a:t>고려대 </a:t>
            </a:r>
            <a:r>
              <a:rPr lang="en-US" altLang="ko-KR" sz="600" dirty="0">
                <a:latin typeface="+mn-ea"/>
                <a:ea typeface="+mn-ea"/>
              </a:rPr>
              <a:t>15</a:t>
            </a:r>
            <a:r>
              <a:rPr lang="ko-KR" altLang="en-US" sz="600" dirty="0">
                <a:latin typeface="+mn-ea"/>
                <a:ea typeface="+mn-ea"/>
              </a:rPr>
              <a:t>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E3FB1-C235-4591-84D9-EFC80278E1DF}"/>
              </a:ext>
            </a:extLst>
          </p:cNvPr>
          <p:cNvSpPr txBox="1"/>
          <p:nvPr/>
        </p:nvSpPr>
        <p:spPr>
          <a:xfrm>
            <a:off x="1513899" y="718967"/>
            <a:ext cx="1333767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개년</a:t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ko-KR" altLang="en-US" sz="1000" b="1" dirty="0">
                <a:latin typeface="+mn-ea"/>
                <a:ea typeface="+mn-ea"/>
              </a:rPr>
              <a:t>의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치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한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약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수 배출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D78DBD-7532-436A-A3F6-31F70BEC5026}"/>
              </a:ext>
            </a:extLst>
          </p:cNvPr>
          <p:cNvSpPr txBox="1"/>
          <p:nvPr/>
        </p:nvSpPr>
        <p:spPr>
          <a:xfrm>
            <a:off x="3395210" y="703507"/>
            <a:ext cx="1333767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개년</a:t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ko-KR" altLang="en-US" sz="1000" b="1" dirty="0">
                <a:latin typeface="+mn-ea"/>
                <a:ea typeface="+mn-ea"/>
              </a:rPr>
              <a:t>서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연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고 배출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FF03BA-61AE-4142-BFA7-DA20BBA7CBF1}"/>
              </a:ext>
            </a:extLst>
          </p:cNvPr>
          <p:cNvSpPr txBox="1"/>
          <p:nvPr/>
        </p:nvSpPr>
        <p:spPr>
          <a:xfrm>
            <a:off x="5223437" y="658670"/>
            <a:ext cx="1333767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개년</a:t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ko-KR" altLang="en-US" sz="1000" b="1" dirty="0">
                <a:latin typeface="+mn-ea"/>
                <a:ea typeface="+mn-ea"/>
              </a:rPr>
              <a:t>주요 상위권 대학 배출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74443-ED79-4B47-BB85-4563E6ED6F5F}"/>
              </a:ext>
            </a:extLst>
          </p:cNvPr>
          <p:cNvSpPr txBox="1"/>
          <p:nvPr/>
        </p:nvSpPr>
        <p:spPr>
          <a:xfrm>
            <a:off x="1333152" y="1103617"/>
            <a:ext cx="53700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텍스트 복사용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2020 - 29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2021 - 70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2022 - 97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2023 - 106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9A6FE-AF46-414A-A29C-C7B1CF6DFE60}"/>
              </a:ext>
            </a:extLst>
          </p:cNvPr>
          <p:cNvSpPr txBox="1"/>
          <p:nvPr/>
        </p:nvSpPr>
        <p:spPr>
          <a:xfrm>
            <a:off x="3224808" y="1103617"/>
            <a:ext cx="53700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텍스트 복사용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2020 - 24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2021 - 31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2022 - 34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2023 - 38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85B023-5F18-414D-95A9-8CDB8FD8DE57}"/>
              </a:ext>
            </a:extLst>
          </p:cNvPr>
          <p:cNvSpPr txBox="1"/>
          <p:nvPr/>
        </p:nvSpPr>
        <p:spPr>
          <a:xfrm>
            <a:off x="5029302" y="1103617"/>
            <a:ext cx="537006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텍스트 복사용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2020 - 147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2021 - 229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2022 - 254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  <a:b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2023 - 262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7D806-0ABC-4DF7-99B5-3CA7714D25D3}"/>
              </a:ext>
            </a:extLst>
          </p:cNvPr>
          <p:cNvSpPr/>
          <p:nvPr/>
        </p:nvSpPr>
        <p:spPr>
          <a:xfrm>
            <a:off x="2476500" y="6254244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센텀학원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20-23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합격자 기준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단과 수강생 제외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복수대학 합격자 포함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53086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94159</TotalTime>
  <Words>8341</Words>
  <Application>Microsoft Office PowerPoint</Application>
  <PresentationFormat>A4 용지(210x297mm)</PresentationFormat>
  <Paragraphs>1738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47</vt:i4>
      </vt:variant>
    </vt:vector>
  </HeadingPairs>
  <TitlesOfParts>
    <vt:vector size="71" baseType="lpstr">
      <vt:lpstr>S-Core Dream 5 Medium</vt:lpstr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Times New Roman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PC)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  <vt:lpstr>2024 N수 정규반(센텀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15149</cp:revision>
  <cp:lastPrinted>2021-11-15T10:46:54Z</cp:lastPrinted>
  <dcterms:created xsi:type="dcterms:W3CDTF">2010-04-05T09:26:10Z</dcterms:created>
  <dcterms:modified xsi:type="dcterms:W3CDTF">2023-12-08T11:33:29Z</dcterms:modified>
</cp:coreProperties>
</file>